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2" r:id="rId1"/>
  </p:sldMasterIdLst>
  <p:sldIdLst>
    <p:sldId id="256" r:id="rId2"/>
    <p:sldId id="257" r:id="rId3"/>
    <p:sldId id="265" r:id="rId4"/>
    <p:sldId id="264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3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292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845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1672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539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2642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178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015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06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096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099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181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445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59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880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98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282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274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office@anc.edu.ro/" TargetMode="External"/><Relationship Id="rId2" Type="http://schemas.openxmlformats.org/officeDocument/2006/relationships/hyperlink" Target="http://www.anc.edu.ro/registre_tarif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acis.ro/ghid-raport-autoevaluare-evaluare-licenta/" TargetMode="External"/><Relationship Id="rId2" Type="http://schemas.openxmlformats.org/officeDocument/2006/relationships/hyperlink" Target="https://www.aracis.ro/wp-content/uploads/2020/03/2019-Ghid-i%CC%82ntocmire-Raport-evaluare-interna-licenta-07.10.2019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calitate@uoradea.ro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c.edu.ro/wp-content/uploads/2023/07/Cerere_RNCIS_OME_10_07_2023_v2.pdf" TargetMode="External"/><Relationship Id="rId2" Type="http://schemas.openxmlformats.org/officeDocument/2006/relationships/hyperlink" Target="https://legislatie.just.ro/Public/DetaliiDocument/271876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rectorat@uoradea.ro" TargetMode="External"/><Relationship Id="rId4" Type="http://schemas.openxmlformats.org/officeDocument/2006/relationships/hyperlink" Target="http://www.anc.edu.ro/wp-content/uploads/2023/07/Formular_RNCIS_10_07_2023_v4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4382" y="1088136"/>
            <a:ext cx="9981258" cy="2011679"/>
          </a:xfrm>
        </p:spPr>
        <p:txBody>
          <a:bodyPr/>
          <a:lstStyle/>
          <a:p>
            <a:pPr algn="ctr"/>
            <a:br>
              <a:rPr lang="en-GB" sz="3200" dirty="0"/>
            </a:b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4381" y="1464388"/>
            <a:ext cx="9071015" cy="3789255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 EXTERN</a:t>
            </a:r>
            <a:r>
              <a:rPr lang="ro-RO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 A CALITĂȚII ACADEMICE</a:t>
            </a:r>
          </a:p>
          <a:p>
            <a:pPr algn="ctr"/>
            <a:r>
              <a:rPr lang="ro-RO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(evaluare periodică instituțională)</a:t>
            </a:r>
          </a:p>
          <a:p>
            <a:pPr algn="ctr"/>
            <a:r>
              <a:rPr lang="ro-RO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2023-2024</a:t>
            </a:r>
          </a:p>
          <a:p>
            <a:pPr algn="ctr"/>
            <a:endParaRPr lang="ro-RO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729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012AC-1342-6001-06F5-760B66610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91671"/>
            <a:ext cx="8596668" cy="5449691"/>
          </a:xfrm>
        </p:spPr>
        <p:txBody>
          <a:bodyPr>
            <a:normAutofit/>
          </a:bodyPr>
          <a:lstStyle/>
          <a:p>
            <a:pPr algn="just"/>
            <a:r>
              <a:rPr lang="en-GB" sz="18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18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hotărârea</a:t>
            </a:r>
            <a:r>
              <a:rPr lang="en-GB" sz="1800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senatului</a:t>
            </a:r>
            <a:r>
              <a:rPr lang="en-GB" sz="1800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instituției</a:t>
            </a:r>
            <a:r>
              <a:rPr lang="en-GB" sz="1800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învățământ</a:t>
            </a:r>
            <a:r>
              <a:rPr lang="en-GB" sz="1800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superior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aprobă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programul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studii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solicită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înscrierea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RNCIS a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programului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studii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universitare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aferent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respectivei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calificări</a:t>
            </a:r>
            <a:r>
              <a:rPr lang="en-GB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1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HS 47/29.06.2023- </a:t>
            </a:r>
            <a:r>
              <a:rPr lang="en-GB" sz="1800" b="0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Anexa</a:t>
            </a:r>
            <a:r>
              <a:rPr lang="en-GB" sz="1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5)</a:t>
            </a:r>
          </a:p>
          <a:p>
            <a:pPr algn="just"/>
            <a:endParaRPr lang="en-GB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TAX</a:t>
            </a:r>
            <a:r>
              <a:rPr lang="ro-RO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Ă ACTUALIZARE – 519 RON.</a:t>
            </a:r>
            <a:endParaRPr lang="en-GB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b="1" i="0" strike="noStrike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d)</a:t>
            </a:r>
            <a:r>
              <a:rPr lang="en-GB" b="0" i="0" strike="noStrike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r>
              <a:rPr lang="en-GB" b="0" i="0" strike="noStrike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dovada</a:t>
            </a:r>
            <a:r>
              <a:rPr lang="en-GB" b="0" i="0" strike="noStrike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b="0" i="0" strike="noStrike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achitării</a:t>
            </a:r>
            <a:r>
              <a:rPr lang="en-GB" b="0" i="0" strike="noStrike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b="0" i="0" strike="noStrike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tarifului</a:t>
            </a:r>
            <a:r>
              <a:rPr lang="en-GB" b="0" i="0" strike="noStrike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GB" b="0" i="0" strike="noStrike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evaluare</a:t>
            </a:r>
            <a:r>
              <a:rPr lang="en-GB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endParaRPr lang="ro-RO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o-RO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Transmiterea documentelor se face doar în format electronic la următoarea adresă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GB" sz="2400" b="1" i="0" dirty="0">
                <a:solidFill>
                  <a:srgbClr val="212529"/>
                </a:solidFill>
                <a:effectLst/>
                <a:latin typeface="-apple-system"/>
              </a:rPr>
              <a:t>E-mail</a:t>
            </a:r>
            <a:r>
              <a:rPr lang="en-GB" sz="2400" b="0" i="0" dirty="0">
                <a:solidFill>
                  <a:srgbClr val="212529"/>
                </a:solidFill>
                <a:effectLst/>
                <a:latin typeface="-apple-system"/>
              </a:rPr>
              <a:t>: </a:t>
            </a:r>
            <a:r>
              <a:rPr lang="en-GB" sz="2400" b="0" i="0" dirty="0">
                <a:solidFill>
                  <a:srgbClr val="212529"/>
                </a:solidFill>
                <a:effectLst/>
                <a:latin typeface="-apple-system"/>
                <a:hlinkClick r:id="rId3"/>
              </a:rPr>
              <a:t>office@anc.edu.ro/</a:t>
            </a:r>
            <a:endParaRPr lang="en-GB" sz="2400" b="0" i="0" dirty="0">
              <a:solidFill>
                <a:srgbClr val="212529"/>
              </a:solidFill>
              <a:effectLst/>
              <a:latin typeface="-apple-system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5089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FA428-0C03-ACE8-0D47-5A6143C00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20762"/>
            <a:ext cx="8596668" cy="52932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rograme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studii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selectate în cadrul </a:t>
            </a:r>
          </a:p>
          <a:p>
            <a:pPr marL="0" indent="0" algn="ctr">
              <a:buNone/>
            </a:pPr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Evaluării Instituționale - 2024</a:t>
            </a: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80EEEA0-79C7-9BAC-E9FE-E4F52AF5E5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58231"/>
              </p:ext>
            </p:extLst>
          </p:nvPr>
        </p:nvGraphicFramePr>
        <p:xfrm>
          <a:off x="365013" y="1085510"/>
          <a:ext cx="9459848" cy="54517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7087">
                  <a:extLst>
                    <a:ext uri="{9D8B030D-6E8A-4147-A177-3AD203B41FA5}">
                      <a16:colId xmlns:a16="http://schemas.microsoft.com/office/drawing/2014/main" val="3272895720"/>
                    </a:ext>
                  </a:extLst>
                </a:gridCol>
                <a:gridCol w="2342691">
                  <a:extLst>
                    <a:ext uri="{9D8B030D-6E8A-4147-A177-3AD203B41FA5}">
                      <a16:colId xmlns:a16="http://schemas.microsoft.com/office/drawing/2014/main" val="3094353528"/>
                    </a:ext>
                  </a:extLst>
                </a:gridCol>
                <a:gridCol w="2341570">
                  <a:extLst>
                    <a:ext uri="{9D8B030D-6E8A-4147-A177-3AD203B41FA5}">
                      <a16:colId xmlns:a16="http://schemas.microsoft.com/office/drawing/2014/main" val="1504877095"/>
                    </a:ext>
                  </a:extLst>
                </a:gridCol>
                <a:gridCol w="3122155">
                  <a:extLst>
                    <a:ext uri="{9D8B030D-6E8A-4147-A177-3AD203B41FA5}">
                      <a16:colId xmlns:a16="http://schemas.microsoft.com/office/drawing/2014/main" val="230461012"/>
                    </a:ext>
                  </a:extLst>
                </a:gridCol>
                <a:gridCol w="1056345">
                  <a:extLst>
                    <a:ext uri="{9D8B030D-6E8A-4147-A177-3AD203B41FA5}">
                      <a16:colId xmlns:a16="http://schemas.microsoft.com/office/drawing/2014/main" val="3284059477"/>
                    </a:ext>
                  </a:extLst>
                </a:gridCol>
              </a:tblGrid>
              <a:tr h="458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crt.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Facultatea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Domeniul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Programul de studii 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Scopul evaluării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extLst>
                  <a:ext uri="{0D108BD9-81ED-4DB2-BD59-A6C34878D82A}">
                    <a16:rowId xmlns:a16="http://schemas.microsoft.com/office/drawing/2014/main" val="4161794561"/>
                  </a:ext>
                </a:extLst>
              </a:tr>
              <a:tr h="2198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extLst>
                  <a:ext uri="{0D108BD9-81ED-4DB2-BD59-A6C34878D82A}">
                    <a16:rowId xmlns:a16="http://schemas.microsoft.com/office/drawing/2014/main" val="2136347262"/>
                  </a:ext>
                </a:extLst>
              </a:tr>
              <a:tr h="219887">
                <a:tc rowSpan="2"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Arte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Arte vizuale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Arte plastice (Grafică)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extLst>
                  <a:ext uri="{0D108BD9-81ED-4DB2-BD59-A6C34878D82A}">
                    <a16:rowId xmlns:a16="http://schemas.microsoft.com/office/drawing/2014/main" val="2861328412"/>
                  </a:ext>
                </a:extLst>
              </a:tr>
              <a:tr h="21988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Muzică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Interpretare muzicală - canto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extLst>
                  <a:ext uri="{0D108BD9-81ED-4DB2-BD59-A6C34878D82A}">
                    <a16:rowId xmlns:a16="http://schemas.microsoft.com/office/drawing/2014/main" val="2955714104"/>
                  </a:ext>
                </a:extLst>
              </a:tr>
              <a:tr h="45888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Construcții, Cadastru și Arhitectură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Inginerie geodezică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Măsurători terestre și cadastru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extLst>
                  <a:ext uri="{0D108BD9-81ED-4DB2-BD59-A6C34878D82A}">
                    <a16:rowId xmlns:a16="http://schemas.microsoft.com/office/drawing/2014/main" val="3843116539"/>
                  </a:ext>
                </a:extLst>
              </a:tr>
              <a:tr h="21988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Drept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Științe administrative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Administrație publică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extLst>
                  <a:ext uri="{0D108BD9-81ED-4DB2-BD59-A6C34878D82A}">
                    <a16:rowId xmlns:a16="http://schemas.microsoft.com/office/drawing/2014/main" val="1434407403"/>
                  </a:ext>
                </a:extLst>
              </a:tr>
              <a:tr h="36335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Geografie, Turism și Sport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Geografie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Geografia turismului (în limba engleză)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extLst>
                  <a:ext uri="{0D108BD9-81ED-4DB2-BD59-A6C34878D82A}">
                    <a16:rowId xmlns:a16="http://schemas.microsoft.com/office/drawing/2014/main" val="3786628767"/>
                  </a:ext>
                </a:extLst>
              </a:tr>
              <a:tr h="219887">
                <a:tc rowSpan="2"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Inginerie Electrică și Tehnologia Informației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Inginerie electrică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Electromecanică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extLst>
                  <a:ext uri="{0D108BD9-81ED-4DB2-BD59-A6C34878D82A}">
                    <a16:rowId xmlns:a16="http://schemas.microsoft.com/office/drawing/2014/main" val="4203552284"/>
                  </a:ext>
                </a:extLst>
              </a:tr>
              <a:tr h="45888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Inginerie și management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Inginerie economică în domeniul electric, electronic și energetic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extLst>
                  <a:ext uri="{0D108BD9-81ED-4DB2-BD59-A6C34878D82A}">
                    <a16:rowId xmlns:a16="http://schemas.microsoft.com/office/drawing/2014/main" val="1887633668"/>
                  </a:ext>
                </a:extLst>
              </a:tr>
              <a:tr h="363354">
                <a:tc rowSpan="2"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Inginerie Energetică și Management Industrial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Inginerie energetică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Ingineria sistemelor electroenergetice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extLst>
                  <a:ext uri="{0D108BD9-81ED-4DB2-BD59-A6C34878D82A}">
                    <a16:rowId xmlns:a16="http://schemas.microsoft.com/office/drawing/2014/main" val="3717982451"/>
                  </a:ext>
                </a:extLst>
              </a:tr>
              <a:tr h="32752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Inginerie industrială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Tehnologia tricotajelor și confecțiilor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extLst>
                  <a:ext uri="{0D108BD9-81ED-4DB2-BD59-A6C34878D82A}">
                    <a16:rowId xmlns:a16="http://schemas.microsoft.com/office/drawing/2014/main" val="802316961"/>
                  </a:ext>
                </a:extLst>
              </a:tr>
              <a:tr h="458886">
                <a:tc rowSpan="2"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Inginerie Managerială și Tehnologică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Inginerie și management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Inginerie economică în domeniul mecanic – ID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extLst>
                  <a:ext uri="{0D108BD9-81ED-4DB2-BD59-A6C34878D82A}">
                    <a16:rowId xmlns:a16="http://schemas.microsoft.com/office/drawing/2014/main" val="2675823291"/>
                  </a:ext>
                </a:extLst>
              </a:tr>
              <a:tr h="55259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Inginerie industrială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Concepţie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fabricaţie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RO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management asistate de calculator - MASTER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extLst>
                  <a:ext uri="{0D108BD9-81ED-4DB2-BD59-A6C34878D82A}">
                    <a16:rowId xmlns:a16="http://schemas.microsoft.com/office/drawing/2014/main" val="1197523086"/>
                  </a:ext>
                </a:extLst>
              </a:tr>
              <a:tr h="83175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Istorie, Relații Internaționale, Știnnțe Politice și Științe Comunicării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Relații internaționale și studii europene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 Relații internaționale și studii europene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06" marR="44206" marT="0" marB="0" anchor="ctr"/>
                </a:tc>
                <a:extLst>
                  <a:ext uri="{0D108BD9-81ED-4DB2-BD59-A6C34878D82A}">
                    <a16:rowId xmlns:a16="http://schemas.microsoft.com/office/drawing/2014/main" val="18207045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604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B9DE44B-D7A0-6742-01E4-7394E74DAE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5979223"/>
              </p:ext>
            </p:extLst>
          </p:nvPr>
        </p:nvGraphicFramePr>
        <p:xfrm>
          <a:off x="616985" y="868377"/>
          <a:ext cx="9252573" cy="39127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4096">
                  <a:extLst>
                    <a:ext uri="{9D8B030D-6E8A-4147-A177-3AD203B41FA5}">
                      <a16:colId xmlns:a16="http://schemas.microsoft.com/office/drawing/2014/main" val="837273037"/>
                    </a:ext>
                  </a:extLst>
                </a:gridCol>
                <a:gridCol w="2188411">
                  <a:extLst>
                    <a:ext uri="{9D8B030D-6E8A-4147-A177-3AD203B41FA5}">
                      <a16:colId xmlns:a16="http://schemas.microsoft.com/office/drawing/2014/main" val="3252672783"/>
                    </a:ext>
                  </a:extLst>
                </a:gridCol>
                <a:gridCol w="1412907">
                  <a:extLst>
                    <a:ext uri="{9D8B030D-6E8A-4147-A177-3AD203B41FA5}">
                      <a16:colId xmlns:a16="http://schemas.microsoft.com/office/drawing/2014/main" val="3176415500"/>
                    </a:ext>
                  </a:extLst>
                </a:gridCol>
                <a:gridCol w="4509726">
                  <a:extLst>
                    <a:ext uri="{9D8B030D-6E8A-4147-A177-3AD203B41FA5}">
                      <a16:colId xmlns:a16="http://schemas.microsoft.com/office/drawing/2014/main" val="1750983497"/>
                    </a:ext>
                  </a:extLst>
                </a:gridCol>
                <a:gridCol w="547433">
                  <a:extLst>
                    <a:ext uri="{9D8B030D-6E8A-4147-A177-3AD203B41FA5}">
                      <a16:colId xmlns:a16="http://schemas.microsoft.com/office/drawing/2014/main" val="2416554817"/>
                    </a:ext>
                  </a:extLst>
                </a:gridCol>
              </a:tblGrid>
              <a:tr h="808517">
                <a:tc rowSpan="2"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Litere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Limbă și literatură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 Limba </a:t>
                      </a:r>
                      <a:r>
                        <a:rPr lang="ro-RO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RO" sz="14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literatura germană </a:t>
                      </a: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Limba </a:t>
                      </a:r>
                      <a:r>
                        <a:rPr lang="ro-RO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literatură modernă (engleză, franceză) / Limba </a:t>
                      </a:r>
                      <a:r>
                        <a:rPr lang="ro-RO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literatura română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extLst>
                  <a:ext uri="{0D108BD9-81ED-4DB2-BD59-A6C34878D82A}">
                    <a16:rowId xmlns:a16="http://schemas.microsoft.com/office/drawing/2014/main" val="3032898809"/>
                  </a:ext>
                </a:extLst>
              </a:tr>
              <a:tr h="60219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 Limba </a:t>
                      </a:r>
                      <a:r>
                        <a:rPr lang="ro-RO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literatura </a:t>
                      </a:r>
                      <a:r>
                        <a:rPr lang="ro-RO" sz="14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română</a:t>
                      </a: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Limba </a:t>
                      </a:r>
                      <a:r>
                        <a:rPr lang="ro-RO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literatură modernă (engleză, franceză, germană)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extLst>
                  <a:ext uri="{0D108BD9-81ED-4DB2-BD59-A6C34878D82A}">
                    <a16:rowId xmlns:a16="http://schemas.microsoft.com/office/drawing/2014/main" val="575359234"/>
                  </a:ext>
                </a:extLst>
              </a:tr>
              <a:tr h="39588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Medicină și Farmacie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Sănătate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 Asistență medicală generală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extLst>
                  <a:ext uri="{0D108BD9-81ED-4DB2-BD59-A6C34878D82A}">
                    <a16:rowId xmlns:a16="http://schemas.microsoft.com/office/drawing/2014/main" val="1679489124"/>
                  </a:ext>
                </a:extLst>
              </a:tr>
              <a:tr h="256030">
                <a:tc rowSpan="2"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Protecția Mediului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Agronomie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 Agricultură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extLst>
                  <a:ext uri="{0D108BD9-81ED-4DB2-BD59-A6C34878D82A}">
                    <a16:rowId xmlns:a16="http://schemas.microsoft.com/office/drawing/2014/main" val="1307516275"/>
                  </a:ext>
                </a:extLst>
              </a:tr>
              <a:tr h="47089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Inginerie forestieră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 Ingineria prelucrării lemnului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extLst>
                  <a:ext uri="{0D108BD9-81ED-4DB2-BD59-A6C34878D82A}">
                    <a16:rowId xmlns:a16="http://schemas.microsoft.com/office/drawing/2014/main" val="1889158463"/>
                  </a:ext>
                </a:extLst>
              </a:tr>
              <a:tr h="39588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Informatică și Științe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Fizică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 Fizică medicală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extLst>
                  <a:ext uri="{0D108BD9-81ED-4DB2-BD59-A6C34878D82A}">
                    <a16:rowId xmlns:a16="http://schemas.microsoft.com/office/drawing/2014/main" val="2788275506"/>
                  </a:ext>
                </a:extLst>
              </a:tr>
              <a:tr h="25603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Științe Economice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Marketing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 Marketing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extLst>
                  <a:ext uri="{0D108BD9-81ED-4DB2-BD59-A6C34878D82A}">
                    <a16:rowId xmlns:a16="http://schemas.microsoft.com/office/drawing/2014/main" val="2881749985"/>
                  </a:ext>
                </a:extLst>
              </a:tr>
              <a:tr h="256030">
                <a:tc rowSpan="2"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Științe Socio-Umane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Sociologie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 Sociologie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extLst>
                  <a:ext uri="{0D108BD9-81ED-4DB2-BD59-A6C34878D82A}">
                    <a16:rowId xmlns:a16="http://schemas.microsoft.com/office/drawing/2014/main" val="316543160"/>
                  </a:ext>
                </a:extLst>
              </a:tr>
              <a:tr h="47089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Științe ale educației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 Pedagogia învățământului primar și preșcolar (la Beiuș)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09" marR="67309" marT="0" marB="0" anchor="ctr"/>
                </a:tc>
                <a:extLst>
                  <a:ext uri="{0D108BD9-81ED-4DB2-BD59-A6C34878D82A}">
                    <a16:rowId xmlns:a16="http://schemas.microsoft.com/office/drawing/2014/main" val="17256203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4696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3D038-AF14-AB55-1F2A-D03F1D0C2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59977"/>
            <a:ext cx="8596668" cy="5781386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rograme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studii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urmeaz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 să fie evaluate în anul 2024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(altele decât cele cuprinse în Evaluarea Instituțională)</a:t>
            </a:r>
          </a:p>
          <a:p>
            <a:pPr marL="0" indent="0" algn="ctr">
              <a:buNone/>
            </a:pP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58CFBF0-3727-C900-1E5C-A7C04AB585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836282"/>
              </p:ext>
            </p:extLst>
          </p:nvPr>
        </p:nvGraphicFramePr>
        <p:xfrm>
          <a:off x="846501" y="816637"/>
          <a:ext cx="8794456" cy="54708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5525">
                  <a:extLst>
                    <a:ext uri="{9D8B030D-6E8A-4147-A177-3AD203B41FA5}">
                      <a16:colId xmlns:a16="http://schemas.microsoft.com/office/drawing/2014/main" val="2398140477"/>
                    </a:ext>
                  </a:extLst>
                </a:gridCol>
                <a:gridCol w="2077278">
                  <a:extLst>
                    <a:ext uri="{9D8B030D-6E8A-4147-A177-3AD203B41FA5}">
                      <a16:colId xmlns:a16="http://schemas.microsoft.com/office/drawing/2014/main" val="918135118"/>
                    </a:ext>
                  </a:extLst>
                </a:gridCol>
                <a:gridCol w="2156791">
                  <a:extLst>
                    <a:ext uri="{9D8B030D-6E8A-4147-A177-3AD203B41FA5}">
                      <a16:colId xmlns:a16="http://schemas.microsoft.com/office/drawing/2014/main" val="4272427240"/>
                    </a:ext>
                  </a:extLst>
                </a:gridCol>
                <a:gridCol w="2623931">
                  <a:extLst>
                    <a:ext uri="{9D8B030D-6E8A-4147-A177-3AD203B41FA5}">
                      <a16:colId xmlns:a16="http://schemas.microsoft.com/office/drawing/2014/main" val="1040124020"/>
                    </a:ext>
                  </a:extLst>
                </a:gridCol>
                <a:gridCol w="673551">
                  <a:extLst>
                    <a:ext uri="{9D8B030D-6E8A-4147-A177-3AD203B41FA5}">
                      <a16:colId xmlns:a16="http://schemas.microsoft.com/office/drawing/2014/main" val="1384547909"/>
                    </a:ext>
                  </a:extLst>
                </a:gridCol>
                <a:gridCol w="807380">
                  <a:extLst>
                    <a:ext uri="{9D8B030D-6E8A-4147-A177-3AD203B41FA5}">
                      <a16:colId xmlns:a16="http://schemas.microsoft.com/office/drawing/2014/main" val="2662762090"/>
                    </a:ext>
                  </a:extLst>
                </a:gridCol>
              </a:tblGrid>
              <a:tr h="6911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crt.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Facultatea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Domeniul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Programul de studii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Scopul evaluării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Dată aviz valabil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ARACIS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extLst>
                  <a:ext uri="{0D108BD9-81ED-4DB2-BD59-A6C34878D82A}">
                    <a16:rowId xmlns:a16="http://schemas.microsoft.com/office/drawing/2014/main" val="468628571"/>
                  </a:ext>
                </a:extLst>
              </a:tr>
              <a:tr h="111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extLst>
                  <a:ext uri="{0D108BD9-81ED-4DB2-BD59-A6C34878D82A}">
                    <a16:rowId xmlns:a16="http://schemas.microsoft.com/office/drawing/2014/main" val="545035914"/>
                  </a:ext>
                </a:extLst>
              </a:tr>
              <a:tr h="23229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Arte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Arte vizuale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Arte decorative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21.03.2024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extLst>
                  <a:ext uri="{0D108BD9-81ED-4DB2-BD59-A6C34878D82A}">
                    <a16:rowId xmlns:a16="http://schemas.microsoft.com/office/drawing/2014/main" val="2275706705"/>
                  </a:ext>
                </a:extLst>
              </a:tr>
              <a:tr h="35335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Construcții, Cadastru și Arhitectură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Inginerie civilă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Construcții pentru sisteme de alimentare cu apă și canalizări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21.03.2024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extLst>
                  <a:ext uri="{0D108BD9-81ED-4DB2-BD59-A6C34878D82A}">
                    <a16:rowId xmlns:a16="http://schemas.microsoft.com/office/drawing/2014/main" val="3606005117"/>
                  </a:ext>
                </a:extLst>
              </a:tr>
              <a:tr h="23229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Drept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Drept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Drept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21.03.2024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extLst>
                  <a:ext uri="{0D108BD9-81ED-4DB2-BD59-A6C34878D82A}">
                    <a16:rowId xmlns:a16="http://schemas.microsoft.com/office/drawing/2014/main" val="1766278681"/>
                  </a:ext>
                </a:extLst>
              </a:tr>
              <a:tr h="232299">
                <a:tc rowSpan="3"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Geografie, Turism și Sport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Geografie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Geografia turismului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21.03.2024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extLst>
                  <a:ext uri="{0D108BD9-81ED-4DB2-BD59-A6C34878D82A}">
                    <a16:rowId xmlns:a16="http://schemas.microsoft.com/office/drawing/2014/main" val="1652507087"/>
                  </a:ext>
                </a:extLst>
              </a:tr>
              <a:tr h="23229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Planificare teritorială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19.12.2024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extLst>
                  <a:ext uri="{0D108BD9-81ED-4DB2-BD59-A6C34878D82A}">
                    <a16:rowId xmlns:a16="http://schemas.microsoft.com/office/drawing/2014/main" val="1138065828"/>
                  </a:ext>
                </a:extLst>
              </a:tr>
              <a:tr h="23229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Kinetoterapie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</a:t>
                      </a:r>
                      <a:r>
                        <a:rPr lang="ro-RO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Kinetoterapie</a:t>
                      </a: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și motricitate specială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21.03.2024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extLst>
                  <a:ext uri="{0D108BD9-81ED-4DB2-BD59-A6C34878D82A}">
                    <a16:rowId xmlns:a16="http://schemas.microsoft.com/office/drawing/2014/main" val="3118966391"/>
                  </a:ext>
                </a:extLst>
              </a:tr>
              <a:tr h="348766">
                <a:tc rowSpan="2"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Inginerie Electrică și Tehnologia Informației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Inginerie electronică, telecomunicații și tehnologii informaționale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Rețele și software de telecomunicații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21.03.2024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extLst>
                  <a:ext uri="{0D108BD9-81ED-4DB2-BD59-A6C34878D82A}">
                    <a16:rowId xmlns:a16="http://schemas.microsoft.com/office/drawing/2014/main" val="3942204588"/>
                  </a:ext>
                </a:extLst>
              </a:tr>
              <a:tr h="23229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Inginerie electrică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Inginerie electrică și calculatoare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29.11.2024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extLst>
                  <a:ext uri="{0D108BD9-81ED-4DB2-BD59-A6C34878D82A}">
                    <a16:rowId xmlns:a16="http://schemas.microsoft.com/office/drawing/2014/main" val="42841577"/>
                  </a:ext>
                </a:extLst>
              </a:tr>
              <a:tr h="46836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Litere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Limbă și literatură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Limba </a:t>
                      </a:r>
                      <a:r>
                        <a:rPr lang="ro-RO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literatura </a:t>
                      </a:r>
                      <a:r>
                        <a:rPr lang="ro-RO" sz="12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franceză </a:t>
                      </a: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Limba </a:t>
                      </a:r>
                      <a:r>
                        <a:rPr lang="ro-RO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literatură modernă (engleză, germană ) /Limba </a:t>
                      </a:r>
                      <a:r>
                        <a:rPr lang="ro-RO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literatura română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21.03.2024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extLst>
                  <a:ext uri="{0D108BD9-81ED-4DB2-BD59-A6C34878D82A}">
                    <a16:rowId xmlns:a16="http://schemas.microsoft.com/office/drawing/2014/main" val="902832261"/>
                  </a:ext>
                </a:extLst>
              </a:tr>
              <a:tr h="23229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Protecția Mediului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Silvicultură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Silvicultură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21.03.2024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extLst>
                  <a:ext uri="{0D108BD9-81ED-4DB2-BD59-A6C34878D82A}">
                    <a16:rowId xmlns:a16="http://schemas.microsoft.com/office/drawing/2014/main" val="618939569"/>
                  </a:ext>
                </a:extLst>
              </a:tr>
              <a:tr h="402501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Informatică și Științe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Informatică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Informatică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21.03.2024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extLst>
                  <a:ext uri="{0D108BD9-81ED-4DB2-BD59-A6C34878D82A}">
                    <a16:rowId xmlns:a16="http://schemas.microsoft.com/office/drawing/2014/main" val="1907614237"/>
                  </a:ext>
                </a:extLst>
              </a:tr>
              <a:tr h="23229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Științe Economice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Management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 Management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21.03.2024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extLst>
                  <a:ext uri="{0D108BD9-81ED-4DB2-BD59-A6C34878D82A}">
                    <a16:rowId xmlns:a16="http://schemas.microsoft.com/office/drawing/2014/main" val="1501612383"/>
                  </a:ext>
                </a:extLst>
              </a:tr>
              <a:tr h="232299">
                <a:tc rowSpan="2"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+mj-lt"/>
                        <a:buNone/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Științe Socio-Umane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Asistență socială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 Asistență socială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21.03.2024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extLst>
                  <a:ext uri="{0D108BD9-81ED-4DB2-BD59-A6C34878D82A}">
                    <a16:rowId xmlns:a16="http://schemas.microsoft.com/office/drawing/2014/main" val="3229339082"/>
                  </a:ext>
                </a:extLst>
              </a:tr>
              <a:tr h="23229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Psihologie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 Psihologie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21.03.2024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anchor="ctr"/>
                </a:tc>
                <a:extLst>
                  <a:ext uri="{0D108BD9-81ED-4DB2-BD59-A6C34878D82A}">
                    <a16:rowId xmlns:a16="http://schemas.microsoft.com/office/drawing/2014/main" val="3718771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1426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625B2-B45C-8410-8756-64D91BC63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581891"/>
            <a:ext cx="9214811" cy="555290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o-RO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Informații privind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întocmirea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Raportului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Evaluare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Internă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vederea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evaluării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externe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program de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studii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universitare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licență</a:t>
            </a:r>
            <a:endParaRPr lang="ro-RO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/>
            <a:endParaRPr lang="ro-RO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sz="2800" b="1" i="0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Ghid</a:t>
            </a:r>
            <a:r>
              <a:rPr lang="en-GB" sz="2800" b="1" i="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800" b="1" i="0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întocmire</a:t>
            </a:r>
            <a:r>
              <a:rPr lang="en-GB" sz="2800" b="1" i="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800" b="1" i="0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raport</a:t>
            </a:r>
            <a:r>
              <a:rPr lang="en-GB" sz="2800" b="1" i="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800" b="1" i="0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evaluare</a:t>
            </a:r>
            <a:r>
              <a:rPr lang="en-GB" sz="2800" b="1" i="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800" b="1" i="0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internă</a:t>
            </a:r>
            <a:r>
              <a:rPr lang="en-GB" sz="2800" b="1" i="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– </a:t>
            </a:r>
            <a:r>
              <a:rPr lang="en-GB" sz="2800" b="1" i="0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licență</a:t>
            </a:r>
            <a:r>
              <a:rPr lang="en-GB" sz="2800" b="1" i="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- 07.10.2019</a:t>
            </a:r>
            <a:endParaRPr lang="ro-RO" sz="2800" b="1" i="0" u="sng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o-RO" sz="2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https://www.aracis.ro/ghid-raport-autoevaluare-evaluare-licenta/</a:t>
            </a:r>
            <a:endParaRPr lang="ro-RO" sz="28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o-RO" sz="28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Raportul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evaluare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internă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program de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universitare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en-GB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licență</a:t>
            </a:r>
            <a:r>
              <a:rPr lang="en-GB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structurat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conform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prevederilor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prezentului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ghid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conțină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o-RO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Coperta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pagina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gradă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o-RO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Model_ </a:t>
            </a:r>
            <a:r>
              <a:rPr lang="en-GB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Copert</a:t>
            </a:r>
            <a:r>
              <a:rPr lang="ro-RO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pagin</a:t>
            </a:r>
            <a:r>
              <a:rPr lang="ro-RO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gard</a:t>
            </a:r>
            <a:r>
              <a:rPr lang="ro-RO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 – </a:t>
            </a:r>
            <a:r>
              <a:rPr lang="ro-RO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pag. 6 din ghid</a:t>
            </a:r>
            <a:r>
              <a:rPr lang="en-GB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Cuprinsul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denumirile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capitolelor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raportului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RO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Introducere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capacitatea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instituțională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prezentarea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instituției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dinamicii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performanțelor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acesteia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(Max. 10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pagini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suport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letric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electronic)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o-RO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 Capitol va fi elaborat de DAC și se va transmite în format electronic către responsabilii cu elaborare REI.</a:t>
            </a:r>
            <a:endParaRPr lang="ro-RO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GB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89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4A214-FDFB-2BD3-30BD-B5830435B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82139"/>
            <a:ext cx="8596668" cy="5559224"/>
          </a:xfrm>
        </p:spPr>
        <p:txBody>
          <a:bodyPr/>
          <a:lstStyle/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Evaluarea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eficacității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educaționale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managementul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calității</a:t>
            </a:r>
            <a:endParaRPr lang="ro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Informațiile necesare pentru documentarea proceselor, 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documentele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justificative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anexate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Opisul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anexelor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anexele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documentele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justificative (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format electronic, cu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link-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incluse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textul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REI. </a:t>
            </a:r>
            <a:endParaRPr lang="ro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Anexele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conține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dovedesc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veridicitatea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tuturor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informațiilor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prezentate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REI.</a:t>
            </a:r>
          </a:p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Max. 40 </a:t>
            </a:r>
            <a:r>
              <a:rPr lang="en-GB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pagini</a:t>
            </a:r>
            <a:r>
              <a:rPr lang="en-GB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pe </a:t>
            </a:r>
            <a:r>
              <a:rPr lang="en-GB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suport</a:t>
            </a:r>
            <a:r>
              <a:rPr lang="en-GB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letric</a:t>
            </a:r>
            <a:r>
              <a:rPr lang="en-GB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GB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electronic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o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o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7245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DE583-AD0D-02D4-789A-04606ED5E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65265"/>
            <a:ext cx="8596668" cy="5476097"/>
          </a:xfrm>
        </p:spPr>
        <p:txBody>
          <a:bodyPr>
            <a:normAutofit/>
          </a:bodyPr>
          <a:lstStyle/>
          <a:p>
            <a:pPr algn="just"/>
            <a:r>
              <a:rPr lang="en-GB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Aspecte</a:t>
            </a:r>
            <a:r>
              <a:rPr lang="en-GB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tehnice</a:t>
            </a:r>
            <a:r>
              <a:rPr lang="en-GB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prezentare</a:t>
            </a:r>
            <a:r>
              <a:rPr lang="en-GB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raportului</a:t>
            </a:r>
            <a:r>
              <a:rPr lang="en-GB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autoevaluare</a:t>
            </a:r>
            <a:r>
              <a:rPr lang="en-GB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o-RO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❑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Raportul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ro-R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evaluare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tipărit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hârtie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albă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format </a:t>
            </a:r>
            <a:r>
              <a:rPr lang="en-GB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A4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negru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ambele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fețe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foii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TNR 12, la un </a:t>
            </a:r>
            <a:r>
              <a:rPr lang="en-GB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rând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o-RO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❑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Raportul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ro-R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evaluare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depăși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de </a:t>
            </a:r>
            <a:r>
              <a:rPr lang="en-GB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pagini</a:t>
            </a:r>
            <a:r>
              <a:rPr lang="en-GB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legate/</a:t>
            </a:r>
            <a:r>
              <a:rPr lang="en-GB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îndosariate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formatul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digital al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raportului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trimiterile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anexe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permită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deschiderea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automată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legături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hipertext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Paginile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raportului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autoevaluare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numerotate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continuare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menționându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partea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sus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jos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fiecărei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pagini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numele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instituției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învățământ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superior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programul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❑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Anexele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documentele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suplimentare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plasate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fișiere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distincte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2714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4BE74-C8A9-338B-2488-2214D8F86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15389"/>
            <a:ext cx="8596668" cy="5525973"/>
          </a:xfrm>
        </p:spPr>
        <p:txBody>
          <a:bodyPr/>
          <a:lstStyle/>
          <a:p>
            <a:pPr algn="just"/>
            <a:r>
              <a:rPr lang="en-GB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Termen </a:t>
            </a:r>
            <a:r>
              <a:rPr lang="en-GB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elaborare</a:t>
            </a:r>
            <a:r>
              <a:rPr lang="en-GB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REI – </a:t>
            </a:r>
            <a:r>
              <a:rPr lang="en-GB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04.12.2023</a:t>
            </a:r>
            <a:r>
              <a:rPr lang="ro-RO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o-RO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 elaborare REI-</a:t>
            </a:r>
            <a:r>
              <a:rPr lang="ro-RO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ro-RO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transmite </a:t>
            </a:r>
            <a:r>
              <a:rPr lang="ro-RO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</a:t>
            </a:r>
            <a:r>
              <a:rPr lang="ro-RO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DAC pentru auditare la următoarea adresă</a:t>
            </a:r>
            <a:r>
              <a:rPr lang="en-GB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calitate</a:t>
            </a:r>
            <a:r>
              <a:rPr lang="ro-RO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@uoradea.ro</a:t>
            </a:r>
            <a:r>
              <a:rPr lang="ro-RO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o-RO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o-RO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REI-</a:t>
            </a:r>
            <a:r>
              <a:rPr lang="ro-RO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ro-RO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tipărește în 2 exemplare (la tipografia DIDIFR _UO) </a:t>
            </a:r>
            <a:r>
              <a:rPr lang="ro-RO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 se predă la DAC </a:t>
            </a:r>
            <a:r>
              <a:rPr lang="ro-RO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împreună cu 4    </a:t>
            </a:r>
            <a:r>
              <a:rPr lang="ro-RO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stick</a:t>
            </a:r>
            <a:r>
              <a:rPr lang="ro-RO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-uri</a:t>
            </a:r>
            <a:r>
              <a:rPr lang="ro-RO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GB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o-RO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ro-RO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Obligatoriu</a:t>
            </a:r>
            <a:r>
              <a:rPr lang="en-GB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GB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programele</a:t>
            </a:r>
            <a:r>
              <a:rPr lang="en-GB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GB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ro-RO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 aibă actualizată înscrierea în RNCIS.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311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75974-FA71-E739-6314-E6D34CAD2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24117"/>
            <a:ext cx="8596668" cy="923365"/>
          </a:xfrm>
        </p:spPr>
        <p:txBody>
          <a:bodyPr>
            <a:noAutofit/>
          </a:bodyPr>
          <a:lstStyle/>
          <a:p>
            <a:pPr algn="ctr"/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Etape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necesare actualizării </a:t>
            </a:r>
            <a:b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înscrierii în RNCIS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664E2-1DC9-EA53-85DE-45D53F913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47482"/>
            <a:ext cx="8596668" cy="4921624"/>
          </a:xfrm>
        </p:spPr>
        <p:txBody>
          <a:bodyPr>
            <a:normAutofit fontScale="55000" lnSpcReduction="20000"/>
          </a:bodyPr>
          <a:lstStyle/>
          <a:p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ORDIN nr. 4.494 din 20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iunie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2023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privind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aprobarea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 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Metodologiei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 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pentru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înregistrarea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și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înscrierea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calificărilor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din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învățământul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superior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în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Registrul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Național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al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Calificărilor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din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Învățământul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Superior (RNCIS)</a:t>
            </a:r>
            <a:r>
              <a:rPr lang="en-GB" sz="29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9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900" b="1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9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vigoare</a:t>
            </a:r>
            <a:r>
              <a:rPr lang="en-GB" sz="29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începând</a:t>
            </a:r>
            <a:r>
              <a:rPr lang="en-GB" sz="29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data de 05.07.2023 </a:t>
            </a:r>
          </a:p>
          <a:p>
            <a:endParaRPr lang="ro-RO" b="1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Conținutul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dosarului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validarea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actualizarea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calificări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RNCIS 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următorul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en-GB" sz="23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9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 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cerere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înregistrare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actualizare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programului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conform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modelului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prevăzut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anexa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nr. 2 la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metodologie</a:t>
            </a:r>
            <a:r>
              <a:rPr lang="ro-RO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acest document se găsește la urătoare adresă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o-RO" sz="2900" b="1" dirty="0">
              <a:solidFill>
                <a:srgbClr val="007B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2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http://www.anc.edu.ro/wp-content/uploads/2023/07/Cerere_RNCIS_OME_10_07_2023_v2.pdf</a:t>
            </a:r>
            <a:endParaRPr lang="en-GB" sz="2200" b="1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GB" sz="29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 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formularul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înregistrare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actualizare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programului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studii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conform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modelului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prevăzut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anexa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nr. 3 la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metodologie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2900" b="1" dirty="0">
              <a:solidFill>
                <a:srgbClr val="007B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6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http://www.anc.edu.ro/wp-content/uploads/2023/07/Formular_RNCIS_10_07_2023_v4.pdf</a:t>
            </a:r>
            <a:endParaRPr lang="en-GB" sz="2600" b="1" i="0" u="none" strike="noStrike" dirty="0">
              <a:solidFill>
                <a:srgbClr val="007B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GB" sz="2900" b="1" i="0" u="none" strike="noStrike" dirty="0">
              <a:solidFill>
                <a:srgbClr val="007B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900" b="1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Notă</a:t>
            </a:r>
            <a:r>
              <a:rPr lang="en-GB" sz="2900" b="1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Cele </a:t>
            </a:r>
            <a:r>
              <a:rPr lang="en-GB" sz="2900" b="1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dou</a:t>
            </a:r>
            <a:r>
              <a:rPr lang="ro-RO" sz="2900" b="1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ă documente se transmit electronic la următoarea adresă</a:t>
            </a:r>
            <a:r>
              <a:rPr lang="en-GB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9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rectorat</a:t>
            </a:r>
            <a:r>
              <a:rPr lang="ro-RO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@</a:t>
            </a:r>
            <a:r>
              <a:rPr lang="en-GB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uoradea.ro</a:t>
            </a:r>
            <a:r>
              <a:rPr lang="ro-RO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pentru a fi  semnate </a:t>
            </a:r>
            <a:r>
              <a:rPr lang="ro-RO" sz="2900" b="1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electronic de domnul Rector.</a:t>
            </a:r>
          </a:p>
          <a:p>
            <a:pPr algn="just"/>
            <a:endParaRPr lang="ro-RO" sz="2900" b="1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6147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212</TotalTime>
  <Words>1205</Words>
  <Application>Microsoft Office PowerPoint</Application>
  <PresentationFormat>Widescreen</PresentationFormat>
  <Paragraphs>243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-apple-system</vt:lpstr>
      <vt:lpstr>Arial</vt:lpstr>
      <vt:lpstr>Times New Roman</vt:lpstr>
      <vt:lpstr>Trebuchet MS</vt:lpstr>
      <vt:lpstr>Wingdings 3</vt:lpstr>
      <vt:lpstr>Facet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Etape necesare actualizării  înscrierii în RNCIS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Consolidarea unei culturi a calității activităților didactice prin digitalizare și respectarea deontologiei academice la Universitatea din Oradea (QADDA)</dc:title>
  <dc:creator>B</dc:creator>
  <cp:lastModifiedBy>Departament calitate</cp:lastModifiedBy>
  <cp:revision>85</cp:revision>
  <dcterms:created xsi:type="dcterms:W3CDTF">2021-11-21T14:42:40Z</dcterms:created>
  <dcterms:modified xsi:type="dcterms:W3CDTF">2023-11-13T08:51:54Z</dcterms:modified>
</cp:coreProperties>
</file>