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handoutMasterIdLst>
    <p:handoutMasterId r:id="rId16"/>
  </p:handoutMasterIdLst>
  <p:sldIdLst>
    <p:sldId id="258" r:id="rId2"/>
    <p:sldId id="488" r:id="rId3"/>
    <p:sldId id="485" r:id="rId4"/>
    <p:sldId id="486" r:id="rId5"/>
    <p:sldId id="477" r:id="rId6"/>
    <p:sldId id="478" r:id="rId7"/>
    <p:sldId id="479" r:id="rId8"/>
    <p:sldId id="480" r:id="rId9"/>
    <p:sldId id="481" r:id="rId10"/>
    <p:sldId id="489" r:id="rId11"/>
    <p:sldId id="482" r:id="rId12"/>
    <p:sldId id="483" r:id="rId13"/>
    <p:sldId id="331" r:id="rId14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680"/>
    <a:srgbClr val="AB499C"/>
    <a:srgbClr val="034EA2"/>
    <a:srgbClr val="AED125"/>
    <a:srgbClr val="9AD3E7"/>
    <a:srgbClr val="A9D154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58377" autoAdjust="0"/>
  </p:normalViewPr>
  <p:slideViewPr>
    <p:cSldViewPr snapToGrid="0">
      <p:cViewPr varScale="1">
        <p:scale>
          <a:sx n="39" d="100"/>
          <a:sy n="39" d="100"/>
        </p:scale>
        <p:origin x="1516" y="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ec.europa.eu/info/funding-tenders/opportunities/docs/2021-2027/common/guidance/list-3rd-country-participation_horizon-euratom_en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ec.europa.eu/info/funding-tenders/opportunities/docs/2021-2027/common/guidance/list-3rd-country-participation_horizon-euratom_en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B6825-8A5C-4597-9F7C-C1589348646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B217FB-5743-4E35-A53D-7EE58EC13D0A}">
      <dgm:prSet phldrT="[Text]"/>
      <dgm:spPr/>
      <dgm:t>
        <a:bodyPr/>
        <a:lstStyle/>
        <a:p>
          <a:r>
            <a:rPr lang="en-US" dirty="0"/>
            <a:t>Access to HE funding? </a:t>
          </a:r>
        </a:p>
      </dgm:t>
    </dgm:pt>
    <dgm:pt modelId="{632792E6-ECA5-4D6C-8DDD-827653E439D2}" type="parTrans" cxnId="{2B9AFB4D-6C94-4B74-92F7-F102F8A45F4B}">
      <dgm:prSet/>
      <dgm:spPr/>
      <dgm:t>
        <a:bodyPr/>
        <a:lstStyle/>
        <a:p>
          <a:endParaRPr lang="en-US"/>
        </a:p>
      </dgm:t>
    </dgm:pt>
    <dgm:pt modelId="{5B0344B0-667C-446F-8C25-CBF93951A12B}" type="sibTrans" cxnId="{2B9AFB4D-6C94-4B74-92F7-F102F8A45F4B}">
      <dgm:prSet/>
      <dgm:spPr/>
      <dgm:t>
        <a:bodyPr/>
        <a:lstStyle/>
        <a:p>
          <a:endParaRPr lang="en-US"/>
        </a:p>
      </dgm:t>
    </dgm:pt>
    <dgm:pt modelId="{C9475F63-B2AD-4864-AA0D-236128C8D6E0}">
      <dgm:prSet phldrT="[Text]"/>
      <dgm:spPr/>
      <dgm:t>
        <a:bodyPr/>
        <a:lstStyle/>
        <a:p>
          <a:r>
            <a:rPr lang="en-US" dirty="0"/>
            <a:t>Associated Countries</a:t>
          </a:r>
        </a:p>
        <a:p>
          <a:r>
            <a:rPr lang="en-US" dirty="0"/>
            <a:t>Most LMIC (see </a:t>
          </a:r>
          <a:r>
            <a:rPr lang="en-US" dirty="0">
              <a:hlinkClick xmlns:r="http://schemas.openxmlformats.org/officeDocument/2006/relationships" r:id="rId1"/>
            </a:rPr>
            <a:t>list</a:t>
          </a:r>
          <a:r>
            <a:rPr lang="en-US" dirty="0"/>
            <a:t>)</a:t>
          </a:r>
        </a:p>
      </dgm:t>
    </dgm:pt>
    <dgm:pt modelId="{1C53A499-46C5-43D8-9E6C-955706F96898}" type="parTrans" cxnId="{B1CE5F04-9016-4836-9256-4597D76B9F01}">
      <dgm:prSet/>
      <dgm:spPr/>
      <dgm:t>
        <a:bodyPr/>
        <a:lstStyle/>
        <a:p>
          <a:endParaRPr lang="en-US"/>
        </a:p>
      </dgm:t>
    </dgm:pt>
    <dgm:pt modelId="{CFD67A59-4B00-44AF-BC64-E03D973FAB1E}" type="sibTrans" cxnId="{B1CE5F04-9016-4836-9256-4597D76B9F01}">
      <dgm:prSet/>
      <dgm:spPr/>
      <dgm:t>
        <a:bodyPr/>
        <a:lstStyle/>
        <a:p>
          <a:endParaRPr lang="en-US"/>
        </a:p>
      </dgm:t>
    </dgm:pt>
    <dgm:pt modelId="{998DF38A-7099-45A9-B7A0-57DEF3D0D268}">
      <dgm:prSet phldrT="[Text]"/>
      <dgm:spPr/>
      <dgm:t>
        <a:bodyPr/>
        <a:lstStyle/>
        <a:p>
          <a:r>
            <a:rPr lang="en-US" dirty="0"/>
            <a:t>“Beneficiary”</a:t>
          </a:r>
        </a:p>
      </dgm:t>
    </dgm:pt>
    <dgm:pt modelId="{391D6E4F-752D-43E6-ACC3-327DC780BC55}" type="parTrans" cxnId="{E20F1F27-D1E6-4D56-8E68-32A639F7E18F}">
      <dgm:prSet/>
      <dgm:spPr/>
      <dgm:t>
        <a:bodyPr/>
        <a:lstStyle/>
        <a:p>
          <a:endParaRPr lang="en-US"/>
        </a:p>
      </dgm:t>
    </dgm:pt>
    <dgm:pt modelId="{88A45499-8A5E-45EC-B1B6-02E3CF2554AE}" type="sibTrans" cxnId="{E20F1F27-D1E6-4D56-8E68-32A639F7E18F}">
      <dgm:prSet/>
      <dgm:spPr/>
      <dgm:t>
        <a:bodyPr/>
        <a:lstStyle/>
        <a:p>
          <a:endParaRPr lang="en-US"/>
        </a:p>
      </dgm:t>
    </dgm:pt>
    <dgm:pt modelId="{DF0DEF85-2075-40A7-A493-29A3FD018811}">
      <dgm:prSet phldrT="[Text]"/>
      <dgm:spPr/>
      <dgm:t>
        <a:bodyPr/>
        <a:lstStyle/>
        <a:p>
          <a:r>
            <a:rPr lang="en-US" dirty="0"/>
            <a:t>Other non-associated third countries</a:t>
          </a:r>
        </a:p>
      </dgm:t>
    </dgm:pt>
    <dgm:pt modelId="{67FA94B7-BA17-4D72-AFCE-0A84D67D2C62}" type="parTrans" cxnId="{F178B24E-DB81-48FD-A328-B667799B8048}">
      <dgm:prSet/>
      <dgm:spPr/>
      <dgm:t>
        <a:bodyPr/>
        <a:lstStyle/>
        <a:p>
          <a:endParaRPr lang="en-US"/>
        </a:p>
      </dgm:t>
    </dgm:pt>
    <dgm:pt modelId="{181AE4C0-3866-4E5D-A2FF-C1B3B21D1B41}" type="sibTrans" cxnId="{F178B24E-DB81-48FD-A328-B667799B8048}">
      <dgm:prSet/>
      <dgm:spPr/>
      <dgm:t>
        <a:bodyPr/>
        <a:lstStyle/>
        <a:p>
          <a:endParaRPr lang="en-US"/>
        </a:p>
      </dgm:t>
    </dgm:pt>
    <dgm:pt modelId="{29F338E9-0AE0-4B99-8FA0-240F8B6ED114}">
      <dgm:prSet phldrT="[Text]"/>
      <dgm:spPr/>
      <dgm:t>
        <a:bodyPr/>
        <a:lstStyle/>
        <a:p>
          <a:r>
            <a:rPr lang="en-US" dirty="0"/>
            <a:t>“Associated Partner”</a:t>
          </a:r>
        </a:p>
      </dgm:t>
    </dgm:pt>
    <dgm:pt modelId="{88436FC4-DA15-48F8-BD46-21B3CC15828D}" type="parTrans" cxnId="{CF2F2F6A-E197-44CF-B6C0-8AF7439D8D61}">
      <dgm:prSet/>
      <dgm:spPr/>
      <dgm:t>
        <a:bodyPr/>
        <a:lstStyle/>
        <a:p>
          <a:endParaRPr lang="en-US"/>
        </a:p>
      </dgm:t>
    </dgm:pt>
    <dgm:pt modelId="{BBFBDB5E-D53A-4036-9CD4-9D81C75F303E}" type="sibTrans" cxnId="{CF2F2F6A-E197-44CF-B6C0-8AF7439D8D61}">
      <dgm:prSet/>
      <dgm:spPr/>
      <dgm:t>
        <a:bodyPr/>
        <a:lstStyle/>
        <a:p>
          <a:endParaRPr lang="en-US"/>
        </a:p>
      </dgm:t>
    </dgm:pt>
    <dgm:pt modelId="{3DB12068-4810-4771-9026-057886C2917A}" type="pres">
      <dgm:prSet presAssocID="{DF3B6825-8A5C-4597-9F7C-C158934864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ABE478-2B65-4329-AACC-3292DB5F4037}" type="pres">
      <dgm:prSet presAssocID="{0EB217FB-5743-4E35-A53D-7EE58EC13D0A}" presName="root1" presStyleCnt="0"/>
      <dgm:spPr/>
    </dgm:pt>
    <dgm:pt modelId="{39C6FBE9-D782-41EE-9901-271F1D059DB5}" type="pres">
      <dgm:prSet presAssocID="{0EB217FB-5743-4E35-A53D-7EE58EC13D0A}" presName="LevelOneTextNode" presStyleLbl="node0" presStyleIdx="0" presStyleCnt="1">
        <dgm:presLayoutVars>
          <dgm:chPref val="3"/>
        </dgm:presLayoutVars>
      </dgm:prSet>
      <dgm:spPr/>
    </dgm:pt>
    <dgm:pt modelId="{59EBF93C-C60A-404E-B47A-729B8B19ABF7}" type="pres">
      <dgm:prSet presAssocID="{0EB217FB-5743-4E35-A53D-7EE58EC13D0A}" presName="level2hierChild" presStyleCnt="0"/>
      <dgm:spPr/>
    </dgm:pt>
    <dgm:pt modelId="{ADF126AF-0CE4-4808-9BBE-1B284749312B}" type="pres">
      <dgm:prSet presAssocID="{1C53A499-46C5-43D8-9E6C-955706F96898}" presName="conn2-1" presStyleLbl="parChTrans1D2" presStyleIdx="0" presStyleCnt="2"/>
      <dgm:spPr/>
    </dgm:pt>
    <dgm:pt modelId="{45E62D3B-7289-4F6B-92E8-9A6C3006F137}" type="pres">
      <dgm:prSet presAssocID="{1C53A499-46C5-43D8-9E6C-955706F96898}" presName="connTx" presStyleLbl="parChTrans1D2" presStyleIdx="0" presStyleCnt="2"/>
      <dgm:spPr/>
    </dgm:pt>
    <dgm:pt modelId="{8B4B684F-35BC-4AFF-B006-DF32C73044A5}" type="pres">
      <dgm:prSet presAssocID="{C9475F63-B2AD-4864-AA0D-236128C8D6E0}" presName="root2" presStyleCnt="0"/>
      <dgm:spPr/>
    </dgm:pt>
    <dgm:pt modelId="{AD0747D7-249C-4670-8281-AB61576B2EFD}" type="pres">
      <dgm:prSet presAssocID="{C9475F63-B2AD-4864-AA0D-236128C8D6E0}" presName="LevelTwoTextNode" presStyleLbl="node2" presStyleIdx="0" presStyleCnt="2" custScaleX="143786" custLinFactNeighborY="-27202">
        <dgm:presLayoutVars>
          <dgm:chPref val="3"/>
        </dgm:presLayoutVars>
      </dgm:prSet>
      <dgm:spPr/>
    </dgm:pt>
    <dgm:pt modelId="{6B36F1F9-7A5B-4CAA-BE66-51207B6AF4EA}" type="pres">
      <dgm:prSet presAssocID="{C9475F63-B2AD-4864-AA0D-236128C8D6E0}" presName="level3hierChild" presStyleCnt="0"/>
      <dgm:spPr/>
    </dgm:pt>
    <dgm:pt modelId="{B013F214-D7CF-4430-BF58-1A1C9A333C62}" type="pres">
      <dgm:prSet presAssocID="{391D6E4F-752D-43E6-ACC3-327DC780BC55}" presName="conn2-1" presStyleLbl="parChTrans1D3" presStyleIdx="0" presStyleCnt="2"/>
      <dgm:spPr/>
    </dgm:pt>
    <dgm:pt modelId="{F2A6D6D3-0BB2-4323-96BB-F74EB78DB6DB}" type="pres">
      <dgm:prSet presAssocID="{391D6E4F-752D-43E6-ACC3-327DC780BC55}" presName="connTx" presStyleLbl="parChTrans1D3" presStyleIdx="0" presStyleCnt="2"/>
      <dgm:spPr/>
    </dgm:pt>
    <dgm:pt modelId="{DF616341-49A3-48C8-AC6B-A60DF9931549}" type="pres">
      <dgm:prSet presAssocID="{998DF38A-7099-45A9-B7A0-57DEF3D0D268}" presName="root2" presStyleCnt="0"/>
      <dgm:spPr/>
    </dgm:pt>
    <dgm:pt modelId="{594F71AF-696B-4BC9-B566-DD2C58D2A9FC}" type="pres">
      <dgm:prSet presAssocID="{998DF38A-7099-45A9-B7A0-57DEF3D0D268}" presName="LevelTwoTextNode" presStyleLbl="node3" presStyleIdx="0" presStyleCnt="2" custScaleX="101135" custLinFactNeighborX="-1360" custLinFactNeighborY="-27202">
        <dgm:presLayoutVars>
          <dgm:chPref val="3"/>
        </dgm:presLayoutVars>
      </dgm:prSet>
      <dgm:spPr/>
    </dgm:pt>
    <dgm:pt modelId="{7E098095-4A3D-400C-BD1E-E6AAFD2EA821}" type="pres">
      <dgm:prSet presAssocID="{998DF38A-7099-45A9-B7A0-57DEF3D0D268}" presName="level3hierChild" presStyleCnt="0"/>
      <dgm:spPr/>
    </dgm:pt>
    <dgm:pt modelId="{1CAEF282-A327-4C28-9562-EF197719357E}" type="pres">
      <dgm:prSet presAssocID="{67FA94B7-BA17-4D72-AFCE-0A84D67D2C62}" presName="conn2-1" presStyleLbl="parChTrans1D2" presStyleIdx="1" presStyleCnt="2"/>
      <dgm:spPr/>
    </dgm:pt>
    <dgm:pt modelId="{59809EC5-5ABA-4DDD-A927-6C15E5032EC4}" type="pres">
      <dgm:prSet presAssocID="{67FA94B7-BA17-4D72-AFCE-0A84D67D2C62}" presName="connTx" presStyleLbl="parChTrans1D2" presStyleIdx="1" presStyleCnt="2"/>
      <dgm:spPr/>
    </dgm:pt>
    <dgm:pt modelId="{9DE16218-9508-4E81-9521-DF4182738247}" type="pres">
      <dgm:prSet presAssocID="{DF0DEF85-2075-40A7-A493-29A3FD018811}" presName="root2" presStyleCnt="0"/>
      <dgm:spPr/>
    </dgm:pt>
    <dgm:pt modelId="{8F818504-DB0E-42EC-8D7B-299C1A7F9A75}" type="pres">
      <dgm:prSet presAssocID="{DF0DEF85-2075-40A7-A493-29A3FD018811}" presName="LevelTwoTextNode" presStyleLbl="node2" presStyleIdx="1" presStyleCnt="2" custScaleX="144092" custLinFactNeighborY="46815">
        <dgm:presLayoutVars>
          <dgm:chPref val="3"/>
        </dgm:presLayoutVars>
      </dgm:prSet>
      <dgm:spPr/>
    </dgm:pt>
    <dgm:pt modelId="{DBC85BE5-D194-4B2A-B946-10DA25FBE16A}" type="pres">
      <dgm:prSet presAssocID="{DF0DEF85-2075-40A7-A493-29A3FD018811}" presName="level3hierChild" presStyleCnt="0"/>
      <dgm:spPr/>
    </dgm:pt>
    <dgm:pt modelId="{C71AF412-66C6-470D-A428-E3638EBA35B0}" type="pres">
      <dgm:prSet presAssocID="{88436FC4-DA15-48F8-BD46-21B3CC15828D}" presName="conn2-1" presStyleLbl="parChTrans1D3" presStyleIdx="1" presStyleCnt="2"/>
      <dgm:spPr/>
    </dgm:pt>
    <dgm:pt modelId="{ACF03C95-A479-4855-AEC5-8CCA16139ED5}" type="pres">
      <dgm:prSet presAssocID="{88436FC4-DA15-48F8-BD46-21B3CC15828D}" presName="connTx" presStyleLbl="parChTrans1D3" presStyleIdx="1" presStyleCnt="2"/>
      <dgm:spPr/>
    </dgm:pt>
    <dgm:pt modelId="{1D09BE83-A9AF-46F5-A29D-DA71170E6EBE}" type="pres">
      <dgm:prSet presAssocID="{29F338E9-0AE0-4B99-8FA0-240F8B6ED114}" presName="root2" presStyleCnt="0"/>
      <dgm:spPr/>
    </dgm:pt>
    <dgm:pt modelId="{E5F2CFD5-344E-4083-A0AE-795CD955645E}" type="pres">
      <dgm:prSet presAssocID="{29F338E9-0AE0-4B99-8FA0-240F8B6ED114}" presName="LevelTwoTextNode" presStyleLbl="node3" presStyleIdx="1" presStyleCnt="2" custScaleX="100330" custLinFactNeighborX="-680" custLinFactNeighborY="46815">
        <dgm:presLayoutVars>
          <dgm:chPref val="3"/>
        </dgm:presLayoutVars>
      </dgm:prSet>
      <dgm:spPr/>
    </dgm:pt>
    <dgm:pt modelId="{E001E010-1B21-4A88-AD8C-EBFDA3422718}" type="pres">
      <dgm:prSet presAssocID="{29F338E9-0AE0-4B99-8FA0-240F8B6ED114}" presName="level3hierChild" presStyleCnt="0"/>
      <dgm:spPr/>
    </dgm:pt>
  </dgm:ptLst>
  <dgm:cxnLst>
    <dgm:cxn modelId="{B1CE5F04-9016-4836-9256-4597D76B9F01}" srcId="{0EB217FB-5743-4E35-A53D-7EE58EC13D0A}" destId="{C9475F63-B2AD-4864-AA0D-236128C8D6E0}" srcOrd="0" destOrd="0" parTransId="{1C53A499-46C5-43D8-9E6C-955706F96898}" sibTransId="{CFD67A59-4B00-44AF-BC64-E03D973FAB1E}"/>
    <dgm:cxn modelId="{FA8FB114-16E5-449E-8DEA-11DB22E05D0E}" type="presOf" srcId="{C9475F63-B2AD-4864-AA0D-236128C8D6E0}" destId="{AD0747D7-249C-4670-8281-AB61576B2EFD}" srcOrd="0" destOrd="0" presId="urn:microsoft.com/office/officeart/2005/8/layout/hierarchy2"/>
    <dgm:cxn modelId="{F9200722-75C8-45B8-8B4A-2C3033B5C46D}" type="presOf" srcId="{67FA94B7-BA17-4D72-AFCE-0A84D67D2C62}" destId="{1CAEF282-A327-4C28-9562-EF197719357E}" srcOrd="0" destOrd="0" presId="urn:microsoft.com/office/officeart/2005/8/layout/hierarchy2"/>
    <dgm:cxn modelId="{E20F1F27-D1E6-4D56-8E68-32A639F7E18F}" srcId="{C9475F63-B2AD-4864-AA0D-236128C8D6E0}" destId="{998DF38A-7099-45A9-B7A0-57DEF3D0D268}" srcOrd="0" destOrd="0" parTransId="{391D6E4F-752D-43E6-ACC3-327DC780BC55}" sibTransId="{88A45499-8A5E-45EC-B1B6-02E3CF2554AE}"/>
    <dgm:cxn modelId="{55556E40-D71B-44BA-9188-49CE4334779D}" type="presOf" srcId="{1C53A499-46C5-43D8-9E6C-955706F96898}" destId="{45E62D3B-7289-4F6B-92E8-9A6C3006F137}" srcOrd="1" destOrd="0" presId="urn:microsoft.com/office/officeart/2005/8/layout/hierarchy2"/>
    <dgm:cxn modelId="{3896D363-55D8-48AD-BF2B-20B944CC1A21}" type="presOf" srcId="{1C53A499-46C5-43D8-9E6C-955706F96898}" destId="{ADF126AF-0CE4-4808-9BBE-1B284749312B}" srcOrd="0" destOrd="0" presId="urn:microsoft.com/office/officeart/2005/8/layout/hierarchy2"/>
    <dgm:cxn modelId="{CF2F2F6A-E197-44CF-B6C0-8AF7439D8D61}" srcId="{DF0DEF85-2075-40A7-A493-29A3FD018811}" destId="{29F338E9-0AE0-4B99-8FA0-240F8B6ED114}" srcOrd="0" destOrd="0" parTransId="{88436FC4-DA15-48F8-BD46-21B3CC15828D}" sibTransId="{BBFBDB5E-D53A-4036-9CD4-9D81C75F303E}"/>
    <dgm:cxn modelId="{2B9AFB4D-6C94-4B74-92F7-F102F8A45F4B}" srcId="{DF3B6825-8A5C-4597-9F7C-C15893486461}" destId="{0EB217FB-5743-4E35-A53D-7EE58EC13D0A}" srcOrd="0" destOrd="0" parTransId="{632792E6-ECA5-4D6C-8DDD-827653E439D2}" sibTransId="{5B0344B0-667C-446F-8C25-CBF93951A12B}"/>
    <dgm:cxn modelId="{F178B24E-DB81-48FD-A328-B667799B8048}" srcId="{0EB217FB-5743-4E35-A53D-7EE58EC13D0A}" destId="{DF0DEF85-2075-40A7-A493-29A3FD018811}" srcOrd="1" destOrd="0" parTransId="{67FA94B7-BA17-4D72-AFCE-0A84D67D2C62}" sibTransId="{181AE4C0-3866-4E5D-A2FF-C1B3B21D1B41}"/>
    <dgm:cxn modelId="{46685151-30EE-4390-BF26-96D50322601D}" type="presOf" srcId="{998DF38A-7099-45A9-B7A0-57DEF3D0D268}" destId="{594F71AF-696B-4BC9-B566-DD2C58D2A9FC}" srcOrd="0" destOrd="0" presId="urn:microsoft.com/office/officeart/2005/8/layout/hierarchy2"/>
    <dgm:cxn modelId="{B6B1D17F-4C41-418C-A342-9C5450A14860}" type="presOf" srcId="{67FA94B7-BA17-4D72-AFCE-0A84D67D2C62}" destId="{59809EC5-5ABA-4DDD-A927-6C15E5032EC4}" srcOrd="1" destOrd="0" presId="urn:microsoft.com/office/officeart/2005/8/layout/hierarchy2"/>
    <dgm:cxn modelId="{7E13E883-3C0A-481C-841A-A952E3E7B1C5}" type="presOf" srcId="{88436FC4-DA15-48F8-BD46-21B3CC15828D}" destId="{ACF03C95-A479-4855-AEC5-8CCA16139ED5}" srcOrd="1" destOrd="0" presId="urn:microsoft.com/office/officeart/2005/8/layout/hierarchy2"/>
    <dgm:cxn modelId="{70244D8C-FA6B-49EF-8B4C-C72A92FE0A9A}" type="presOf" srcId="{0EB217FB-5743-4E35-A53D-7EE58EC13D0A}" destId="{39C6FBE9-D782-41EE-9901-271F1D059DB5}" srcOrd="0" destOrd="0" presId="urn:microsoft.com/office/officeart/2005/8/layout/hierarchy2"/>
    <dgm:cxn modelId="{E4377295-7AB8-4585-B5A5-A2F7389B5E0D}" type="presOf" srcId="{391D6E4F-752D-43E6-ACC3-327DC780BC55}" destId="{F2A6D6D3-0BB2-4323-96BB-F74EB78DB6DB}" srcOrd="1" destOrd="0" presId="urn:microsoft.com/office/officeart/2005/8/layout/hierarchy2"/>
    <dgm:cxn modelId="{C3F6E4A6-7F49-4678-B2A0-7D2E09DD02EB}" type="presOf" srcId="{29F338E9-0AE0-4B99-8FA0-240F8B6ED114}" destId="{E5F2CFD5-344E-4083-A0AE-795CD955645E}" srcOrd="0" destOrd="0" presId="urn:microsoft.com/office/officeart/2005/8/layout/hierarchy2"/>
    <dgm:cxn modelId="{7F02D9BB-CB79-4FC0-908C-49AB4AA6D875}" type="presOf" srcId="{391D6E4F-752D-43E6-ACC3-327DC780BC55}" destId="{B013F214-D7CF-4430-BF58-1A1C9A333C62}" srcOrd="0" destOrd="0" presId="urn:microsoft.com/office/officeart/2005/8/layout/hierarchy2"/>
    <dgm:cxn modelId="{15FB26C5-BD8A-4187-AC54-EDDF45D01BC9}" type="presOf" srcId="{DF0DEF85-2075-40A7-A493-29A3FD018811}" destId="{8F818504-DB0E-42EC-8D7B-299C1A7F9A75}" srcOrd="0" destOrd="0" presId="urn:microsoft.com/office/officeart/2005/8/layout/hierarchy2"/>
    <dgm:cxn modelId="{7ADBFDDA-BFB2-42F1-B9B5-16084F64FEAA}" type="presOf" srcId="{DF3B6825-8A5C-4597-9F7C-C15893486461}" destId="{3DB12068-4810-4771-9026-057886C2917A}" srcOrd="0" destOrd="0" presId="urn:microsoft.com/office/officeart/2005/8/layout/hierarchy2"/>
    <dgm:cxn modelId="{30578EF3-4282-4ECA-BE06-BB0A6E74B118}" type="presOf" srcId="{88436FC4-DA15-48F8-BD46-21B3CC15828D}" destId="{C71AF412-66C6-470D-A428-E3638EBA35B0}" srcOrd="0" destOrd="0" presId="urn:microsoft.com/office/officeart/2005/8/layout/hierarchy2"/>
    <dgm:cxn modelId="{23A47CC3-749D-4AE3-ABCB-44648BD90E97}" type="presParOf" srcId="{3DB12068-4810-4771-9026-057886C2917A}" destId="{4EABE478-2B65-4329-AACC-3292DB5F4037}" srcOrd="0" destOrd="0" presId="urn:microsoft.com/office/officeart/2005/8/layout/hierarchy2"/>
    <dgm:cxn modelId="{F6D8BA74-C25F-4C6E-B05F-4C26DF32A039}" type="presParOf" srcId="{4EABE478-2B65-4329-AACC-3292DB5F4037}" destId="{39C6FBE9-D782-41EE-9901-271F1D059DB5}" srcOrd="0" destOrd="0" presId="urn:microsoft.com/office/officeart/2005/8/layout/hierarchy2"/>
    <dgm:cxn modelId="{2E20FE7A-0D64-4933-BB8F-DB5E797711F1}" type="presParOf" srcId="{4EABE478-2B65-4329-AACC-3292DB5F4037}" destId="{59EBF93C-C60A-404E-B47A-729B8B19ABF7}" srcOrd="1" destOrd="0" presId="urn:microsoft.com/office/officeart/2005/8/layout/hierarchy2"/>
    <dgm:cxn modelId="{B6D16F18-55FE-484A-8114-5D5F4A8F85A0}" type="presParOf" srcId="{59EBF93C-C60A-404E-B47A-729B8B19ABF7}" destId="{ADF126AF-0CE4-4808-9BBE-1B284749312B}" srcOrd="0" destOrd="0" presId="urn:microsoft.com/office/officeart/2005/8/layout/hierarchy2"/>
    <dgm:cxn modelId="{6BB069DD-9843-4492-A81C-C4A46704C615}" type="presParOf" srcId="{ADF126AF-0CE4-4808-9BBE-1B284749312B}" destId="{45E62D3B-7289-4F6B-92E8-9A6C3006F137}" srcOrd="0" destOrd="0" presId="urn:microsoft.com/office/officeart/2005/8/layout/hierarchy2"/>
    <dgm:cxn modelId="{ABC451D3-CC29-4382-B806-CBCC38DD6858}" type="presParOf" srcId="{59EBF93C-C60A-404E-B47A-729B8B19ABF7}" destId="{8B4B684F-35BC-4AFF-B006-DF32C73044A5}" srcOrd="1" destOrd="0" presId="urn:microsoft.com/office/officeart/2005/8/layout/hierarchy2"/>
    <dgm:cxn modelId="{33336BCA-E416-43E7-9016-5B8F358BFA13}" type="presParOf" srcId="{8B4B684F-35BC-4AFF-B006-DF32C73044A5}" destId="{AD0747D7-249C-4670-8281-AB61576B2EFD}" srcOrd="0" destOrd="0" presId="urn:microsoft.com/office/officeart/2005/8/layout/hierarchy2"/>
    <dgm:cxn modelId="{C29DA7B4-4C0D-4AC4-8472-A2FC424BC255}" type="presParOf" srcId="{8B4B684F-35BC-4AFF-B006-DF32C73044A5}" destId="{6B36F1F9-7A5B-4CAA-BE66-51207B6AF4EA}" srcOrd="1" destOrd="0" presId="urn:microsoft.com/office/officeart/2005/8/layout/hierarchy2"/>
    <dgm:cxn modelId="{F9C4EC02-97B7-4B3E-B426-502999549E4D}" type="presParOf" srcId="{6B36F1F9-7A5B-4CAA-BE66-51207B6AF4EA}" destId="{B013F214-D7CF-4430-BF58-1A1C9A333C62}" srcOrd="0" destOrd="0" presId="urn:microsoft.com/office/officeart/2005/8/layout/hierarchy2"/>
    <dgm:cxn modelId="{7505AFBC-DC49-4B28-A87A-B07C28A9AF43}" type="presParOf" srcId="{B013F214-D7CF-4430-BF58-1A1C9A333C62}" destId="{F2A6D6D3-0BB2-4323-96BB-F74EB78DB6DB}" srcOrd="0" destOrd="0" presId="urn:microsoft.com/office/officeart/2005/8/layout/hierarchy2"/>
    <dgm:cxn modelId="{6325AC75-E837-4DCF-9B42-A45B300AFC3F}" type="presParOf" srcId="{6B36F1F9-7A5B-4CAA-BE66-51207B6AF4EA}" destId="{DF616341-49A3-48C8-AC6B-A60DF9931549}" srcOrd="1" destOrd="0" presId="urn:microsoft.com/office/officeart/2005/8/layout/hierarchy2"/>
    <dgm:cxn modelId="{BC2A0EA3-399E-4AF2-8805-5B7659D52FE2}" type="presParOf" srcId="{DF616341-49A3-48C8-AC6B-A60DF9931549}" destId="{594F71AF-696B-4BC9-B566-DD2C58D2A9FC}" srcOrd="0" destOrd="0" presId="urn:microsoft.com/office/officeart/2005/8/layout/hierarchy2"/>
    <dgm:cxn modelId="{C8381E4B-7A92-4956-BE54-06336615EA7E}" type="presParOf" srcId="{DF616341-49A3-48C8-AC6B-A60DF9931549}" destId="{7E098095-4A3D-400C-BD1E-E6AAFD2EA821}" srcOrd="1" destOrd="0" presId="urn:microsoft.com/office/officeart/2005/8/layout/hierarchy2"/>
    <dgm:cxn modelId="{1711D681-DA60-4F0F-8849-2CB17C8B8407}" type="presParOf" srcId="{59EBF93C-C60A-404E-B47A-729B8B19ABF7}" destId="{1CAEF282-A327-4C28-9562-EF197719357E}" srcOrd="2" destOrd="0" presId="urn:microsoft.com/office/officeart/2005/8/layout/hierarchy2"/>
    <dgm:cxn modelId="{889585E9-D49A-49FC-93B0-1601459AFDE8}" type="presParOf" srcId="{1CAEF282-A327-4C28-9562-EF197719357E}" destId="{59809EC5-5ABA-4DDD-A927-6C15E5032EC4}" srcOrd="0" destOrd="0" presId="urn:microsoft.com/office/officeart/2005/8/layout/hierarchy2"/>
    <dgm:cxn modelId="{76E201F3-C2AB-47E6-B7E6-19E1DD29C1C2}" type="presParOf" srcId="{59EBF93C-C60A-404E-B47A-729B8B19ABF7}" destId="{9DE16218-9508-4E81-9521-DF4182738247}" srcOrd="3" destOrd="0" presId="urn:microsoft.com/office/officeart/2005/8/layout/hierarchy2"/>
    <dgm:cxn modelId="{791952C5-790B-4EAF-82FC-993A366DCC31}" type="presParOf" srcId="{9DE16218-9508-4E81-9521-DF4182738247}" destId="{8F818504-DB0E-42EC-8D7B-299C1A7F9A75}" srcOrd="0" destOrd="0" presId="urn:microsoft.com/office/officeart/2005/8/layout/hierarchy2"/>
    <dgm:cxn modelId="{635BC162-3F91-4B10-9E94-4703FF21064E}" type="presParOf" srcId="{9DE16218-9508-4E81-9521-DF4182738247}" destId="{DBC85BE5-D194-4B2A-B946-10DA25FBE16A}" srcOrd="1" destOrd="0" presId="urn:microsoft.com/office/officeart/2005/8/layout/hierarchy2"/>
    <dgm:cxn modelId="{D93AC596-82E9-4B25-BF71-BBE029635A64}" type="presParOf" srcId="{DBC85BE5-D194-4B2A-B946-10DA25FBE16A}" destId="{C71AF412-66C6-470D-A428-E3638EBA35B0}" srcOrd="0" destOrd="0" presId="urn:microsoft.com/office/officeart/2005/8/layout/hierarchy2"/>
    <dgm:cxn modelId="{076453E0-6C61-44E7-B9D0-198254C427DB}" type="presParOf" srcId="{C71AF412-66C6-470D-A428-E3638EBA35B0}" destId="{ACF03C95-A479-4855-AEC5-8CCA16139ED5}" srcOrd="0" destOrd="0" presId="urn:microsoft.com/office/officeart/2005/8/layout/hierarchy2"/>
    <dgm:cxn modelId="{D04C8CF3-A543-44E1-A15C-F9518A055D43}" type="presParOf" srcId="{DBC85BE5-D194-4B2A-B946-10DA25FBE16A}" destId="{1D09BE83-A9AF-46F5-A29D-DA71170E6EBE}" srcOrd="1" destOrd="0" presId="urn:microsoft.com/office/officeart/2005/8/layout/hierarchy2"/>
    <dgm:cxn modelId="{90B616CB-3207-4EBD-B682-8BD057D999CB}" type="presParOf" srcId="{1D09BE83-A9AF-46F5-A29D-DA71170E6EBE}" destId="{E5F2CFD5-344E-4083-A0AE-795CD955645E}" srcOrd="0" destOrd="0" presId="urn:microsoft.com/office/officeart/2005/8/layout/hierarchy2"/>
    <dgm:cxn modelId="{F1CBD013-5563-4738-8582-3C59688FD80E}" type="presParOf" srcId="{1D09BE83-A9AF-46F5-A29D-DA71170E6EBE}" destId="{E001E010-1B21-4A88-AD8C-EBFDA34227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FBE9-D782-41EE-9901-271F1D059DB5}">
      <dsp:nvSpPr>
        <dsp:cNvPr id="0" name=""/>
        <dsp:cNvSpPr/>
      </dsp:nvSpPr>
      <dsp:spPr>
        <a:xfrm>
          <a:off x="4943" y="2098145"/>
          <a:ext cx="2444750" cy="12223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Access to HE funding? </a:t>
          </a:r>
        </a:p>
      </dsp:txBody>
      <dsp:txXfrm>
        <a:off x="40745" y="2133947"/>
        <a:ext cx="2373146" cy="1150771"/>
      </dsp:txXfrm>
    </dsp:sp>
    <dsp:sp modelId="{ADF126AF-0CE4-4808-9BBE-1B284749312B}">
      <dsp:nvSpPr>
        <dsp:cNvPr id="0" name=""/>
        <dsp:cNvSpPr/>
      </dsp:nvSpPr>
      <dsp:spPr>
        <a:xfrm rot="18801884">
          <a:off x="2226552" y="2171342"/>
          <a:ext cx="1424181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424181" y="20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3038" y="2156040"/>
        <a:ext cx="71209" cy="71209"/>
      </dsp:txXfrm>
    </dsp:sp>
    <dsp:sp modelId="{AD0747D7-249C-4670-8281-AB61576B2EFD}">
      <dsp:nvSpPr>
        <dsp:cNvPr id="0" name=""/>
        <dsp:cNvSpPr/>
      </dsp:nvSpPr>
      <dsp:spPr>
        <a:xfrm>
          <a:off x="3427593" y="1062769"/>
          <a:ext cx="3515208" cy="12223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Associated Countries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Most LMIC (see </a:t>
          </a:r>
          <a:r>
            <a:rPr lang="en-US" sz="2700" kern="1200" dirty="0">
              <a:hlinkClick xmlns:r="http://schemas.openxmlformats.org/officeDocument/2006/relationships" r:id="rId1"/>
            </a:rPr>
            <a:t>list</a:t>
          </a:r>
          <a:r>
            <a:rPr lang="en-US" sz="2700" kern="1200" dirty="0"/>
            <a:t>)</a:t>
          </a:r>
        </a:p>
      </dsp:txBody>
      <dsp:txXfrm>
        <a:off x="3463395" y="1098571"/>
        <a:ext cx="3443604" cy="1150771"/>
      </dsp:txXfrm>
    </dsp:sp>
    <dsp:sp modelId="{B013F214-D7CF-4430-BF58-1A1C9A333C62}">
      <dsp:nvSpPr>
        <dsp:cNvPr id="0" name=""/>
        <dsp:cNvSpPr/>
      </dsp:nvSpPr>
      <dsp:spPr>
        <a:xfrm>
          <a:off x="6942801" y="1653654"/>
          <a:ext cx="944651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944651" y="20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91511" y="1650341"/>
        <a:ext cx="47232" cy="47232"/>
      </dsp:txXfrm>
    </dsp:sp>
    <dsp:sp modelId="{594F71AF-696B-4BC9-B566-DD2C58D2A9FC}">
      <dsp:nvSpPr>
        <dsp:cNvPr id="0" name=""/>
        <dsp:cNvSpPr/>
      </dsp:nvSpPr>
      <dsp:spPr>
        <a:xfrm>
          <a:off x="7887453" y="1062769"/>
          <a:ext cx="2472498" cy="122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“Beneficiary”</a:t>
          </a:r>
        </a:p>
      </dsp:txBody>
      <dsp:txXfrm>
        <a:off x="7923255" y="1098571"/>
        <a:ext cx="2400894" cy="1150771"/>
      </dsp:txXfrm>
    </dsp:sp>
    <dsp:sp modelId="{1CAEF282-A327-4C28-9562-EF197719357E}">
      <dsp:nvSpPr>
        <dsp:cNvPr id="0" name=""/>
        <dsp:cNvSpPr/>
      </dsp:nvSpPr>
      <dsp:spPr>
        <a:xfrm rot="3150907">
          <a:off x="2135178" y="3326591"/>
          <a:ext cx="160692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1606929" y="20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98470" y="3306720"/>
        <a:ext cx="80346" cy="80346"/>
      </dsp:txXfrm>
    </dsp:sp>
    <dsp:sp modelId="{8F818504-DB0E-42EC-8D7B-299C1A7F9A75}">
      <dsp:nvSpPr>
        <dsp:cNvPr id="0" name=""/>
        <dsp:cNvSpPr/>
      </dsp:nvSpPr>
      <dsp:spPr>
        <a:xfrm>
          <a:off x="3427593" y="3373266"/>
          <a:ext cx="3522689" cy="12223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Other non-associated third countries</a:t>
          </a:r>
        </a:p>
      </dsp:txBody>
      <dsp:txXfrm>
        <a:off x="3463395" y="3409068"/>
        <a:ext cx="3451085" cy="1150771"/>
      </dsp:txXfrm>
    </dsp:sp>
    <dsp:sp modelId="{C71AF412-66C6-470D-A428-E3638EBA35B0}">
      <dsp:nvSpPr>
        <dsp:cNvPr id="0" name=""/>
        <dsp:cNvSpPr/>
      </dsp:nvSpPr>
      <dsp:spPr>
        <a:xfrm>
          <a:off x="6950282" y="3964151"/>
          <a:ext cx="961275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961275" y="203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06888" y="3960422"/>
        <a:ext cx="48063" cy="48063"/>
      </dsp:txXfrm>
    </dsp:sp>
    <dsp:sp modelId="{E5F2CFD5-344E-4083-A0AE-795CD955645E}">
      <dsp:nvSpPr>
        <dsp:cNvPr id="0" name=""/>
        <dsp:cNvSpPr/>
      </dsp:nvSpPr>
      <dsp:spPr>
        <a:xfrm>
          <a:off x="7911558" y="3373266"/>
          <a:ext cx="2452817" cy="122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“Associated Partner”</a:t>
          </a:r>
        </a:p>
      </dsp:txBody>
      <dsp:txXfrm>
        <a:off x="7947360" y="3409068"/>
        <a:ext cx="2381213" cy="1150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922338"/>
            <a:ext cx="4430713" cy="249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0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61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47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65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6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922338"/>
            <a:ext cx="4430713" cy="249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I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4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922338"/>
            <a:ext cx="4430713" cy="249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IE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25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4450" y="922338"/>
            <a:ext cx="4430713" cy="249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70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5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8550" y="995363"/>
            <a:ext cx="4778375" cy="268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0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8550" y="995363"/>
            <a:ext cx="4778375" cy="268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8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8550" y="995363"/>
            <a:ext cx="4778375" cy="268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8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6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0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206290" cy="6862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624333" y="6361871"/>
            <a:ext cx="846055" cy="496129"/>
            <a:chOff x="6512048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512048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sp>
        <p:nvSpPr>
          <p:cNvPr id="19" name="Text Placeholder 8"/>
          <p:cNvSpPr txBox="1">
            <a:spLocks/>
          </p:cNvSpPr>
          <p:nvPr userDrawn="1"/>
        </p:nvSpPr>
        <p:spPr>
          <a:xfrm>
            <a:off x="8300569" y="5918153"/>
            <a:ext cx="3156973" cy="443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700" b="0" spc="0" baseline="0" dirty="0">
                <a:solidFill>
                  <a:schemeClr val="tx1"/>
                </a:solidFill>
              </a:rPr>
              <a:t>This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presentation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is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based</a:t>
            </a:r>
            <a:r>
              <a:rPr lang="fr-BE" sz="700" b="0" spc="0" baseline="0" dirty="0">
                <a:solidFill>
                  <a:schemeClr val="tx1"/>
                </a:solidFill>
              </a:rPr>
              <a:t> on the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political</a:t>
            </a:r>
            <a:r>
              <a:rPr lang="fr-BE" sz="700" b="0" spc="0" baseline="0" dirty="0">
                <a:solidFill>
                  <a:schemeClr val="tx1"/>
                </a:solidFill>
              </a:rPr>
              <a:t> agreement of 11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December</a:t>
            </a:r>
            <a:r>
              <a:rPr lang="fr-BE" sz="700" b="0" spc="0" baseline="0" dirty="0">
                <a:solidFill>
                  <a:schemeClr val="tx1"/>
                </a:solidFill>
              </a:rPr>
              <a:t> 2020 </a:t>
            </a:r>
            <a:br>
              <a:rPr lang="fr-BE" sz="700" b="0" spc="0" baseline="0" dirty="0">
                <a:solidFill>
                  <a:schemeClr val="tx1"/>
                </a:solidFill>
              </a:rPr>
            </a:br>
            <a:r>
              <a:rPr lang="fr-BE" sz="700" b="0" spc="0" baseline="0" dirty="0">
                <a:solidFill>
                  <a:schemeClr val="tx1"/>
                </a:solidFill>
              </a:rPr>
              <a:t>on the Horizon Europe. Information on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some</a:t>
            </a:r>
            <a:r>
              <a:rPr lang="fr-BE" sz="700" b="0" spc="0" baseline="0" dirty="0">
                <a:solidFill>
                  <a:schemeClr val="tx1"/>
                </a:solidFill>
              </a:rPr>
              <a:t> parts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is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pending</a:t>
            </a:r>
            <a:r>
              <a:rPr lang="fr-BE" sz="700" b="0" spc="0" baseline="0" dirty="0">
                <a:solidFill>
                  <a:schemeClr val="tx1"/>
                </a:solidFill>
              </a:rPr>
              <a:t> </a:t>
            </a:r>
            <a:r>
              <a:rPr lang="fr-BE" sz="700" b="0" spc="0" baseline="0" dirty="0" err="1">
                <a:solidFill>
                  <a:schemeClr val="tx1"/>
                </a:solidFill>
              </a:rPr>
              <a:t>revision</a:t>
            </a:r>
            <a:r>
              <a:rPr lang="fr-BE" sz="700" b="0" spc="0" baseline="0" dirty="0">
                <a:solidFill>
                  <a:schemeClr val="tx1"/>
                </a:solidFill>
              </a:rPr>
              <a:t>.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700" b="0" spc="0" baseline="0" dirty="0">
                <a:solidFill>
                  <a:schemeClr val="tx1"/>
                </a:solidFill>
              </a:rPr>
              <a:t>19 March 2021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GB" sz="700" b="0" spc="0" baseline="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01800" y="3023302"/>
            <a:ext cx="3255743" cy="229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</a:t>
            </a:r>
            <a:r>
              <a:rPr lang="en-US" b="1" baseline="0" dirty="0">
                <a:solidFill>
                  <a:schemeClr val="tx2"/>
                </a:solidFill>
              </a:rPr>
              <a:t> EU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94789" y="4632207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394789" y="2886814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94" y="4255220"/>
            <a:ext cx="1001297" cy="132888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8161374" y="3060726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RESEARCH</a:t>
            </a:r>
            <a:r>
              <a:rPr lang="en-US" sz="3600" b="1" spc="-600" baseline="0" dirty="0">
                <a:solidFill>
                  <a:schemeClr val="bg1"/>
                </a:solidFill>
              </a:rPr>
              <a:t> </a:t>
            </a:r>
            <a:r>
              <a:rPr lang="en-US" sz="3600" b="1" spc="-800" baseline="0" dirty="0">
                <a:solidFill>
                  <a:schemeClr val="bg1"/>
                </a:solidFill>
              </a:rPr>
              <a:t>&amp;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8201800" y="3778638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spc="100" baseline="0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900" b="1" spc="60" baseline="0" dirty="0">
                <a:solidFill>
                  <a:schemeClr val="tx2"/>
                </a:solidFill>
              </a:rPr>
              <a:t>PROGRAMME </a:t>
            </a:r>
            <a:r>
              <a:rPr lang="en-US" b="1" spc="60" baseline="0" dirty="0">
                <a:solidFill>
                  <a:schemeClr val="tx2"/>
                </a:solidFill>
              </a:rPr>
              <a:t>2021 – 27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0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6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7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3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79525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14723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42576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77697" y="5863656"/>
            <a:ext cx="8318374" cy="548594"/>
          </a:xfrm>
          <a:prstGeom prst="rect">
            <a:avLst/>
          </a:prstGeom>
        </p:spPr>
        <p:txBody>
          <a:bodyPr wrap="square" lIns="0" tIns="72000" rIns="0" bIns="72000" numCol="1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  <a:br>
              <a:rPr lang="en-US" sz="600" b="0" kern="0" dirty="0">
                <a:solidFill>
                  <a:schemeClr val="tx1"/>
                </a:solidFill>
              </a:rPr>
            </a:b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Image credits: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ivector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#249868181, #251163013, #273480523, #241215668, #245719946, #251163053, #252508849, #241215668,  #244690530, #222596698, #235536634, #263530636, #66009682, #273480523, #362422833;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petovarga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#366009967;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shooarts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 121467308, 2020. Source: Stock.Adobe.com. Icons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9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78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02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532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2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4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5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0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4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5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7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64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docs/2021-2027/horizon/guidance/complementary-funding-mechanisms-in-third-countries_he_en.pdf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hyperlink" Target="https://euraxess.ec.europa.eu/worldwi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research-and-innovation/strategy/international-cooperation_en" TargetMode="External"/><Relationship Id="rId5" Type="http://schemas.openxmlformats.org/officeDocument/2006/relationships/hyperlink" Target="https://ec.europa.eu/info/research-and-innovation/funding/funding-opportunities/funding-programmes-and-open-calls/horizon-europe_en" TargetMode="External"/><Relationship Id="rId4" Type="http://schemas.openxmlformats.org/officeDocument/2006/relationships/hyperlink" Target="https://ec.europa.eu/commission/presscorner/detail/en/ip_21_24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docs/2021-2027/common/guidance/list-3rd-country-participation_horizon-euratom_en.pdf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7.png"/><Relationship Id="rId10" Type="http://schemas.microsoft.com/office/2007/relationships/diagramDrawing" Target="../diagrams/drawing1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76749"/>
            <a:ext cx="12192000" cy="790875"/>
          </a:xfrm>
          <a:prstGeom prst="rect">
            <a:avLst/>
          </a:prstGeom>
          <a:solidFill>
            <a:srgbClr val="A9D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445"/>
            <a:ext cx="12192000" cy="6097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606" y="1584"/>
            <a:ext cx="12193606" cy="460429"/>
          </a:xfrm>
          <a:prstGeom prst="rect">
            <a:avLst/>
          </a:prstGeom>
          <a:solidFill>
            <a:srgbClr val="9AD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01902" y="2169837"/>
            <a:ext cx="6136105" cy="1472686"/>
          </a:xfrm>
          <a:prstGeom prst="rect">
            <a:avLst/>
          </a:prstGeom>
          <a:gradFill flip="none" rotWithShape="1">
            <a:gsLst>
              <a:gs pos="0">
                <a:srgbClr val="9ED4DE"/>
              </a:gs>
              <a:gs pos="100000">
                <a:srgbClr val="9ED4D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0234" y="3743409"/>
            <a:ext cx="3720205" cy="685372"/>
          </a:xfrm>
          <a:prstGeom prst="rect">
            <a:avLst/>
          </a:prstGeom>
          <a:gradFill flip="none" rotWithShape="1">
            <a:gsLst>
              <a:gs pos="0">
                <a:srgbClr val="9ED4D4"/>
              </a:gs>
              <a:gs pos="100000">
                <a:srgbClr val="A0D5C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7564" y="1188079"/>
            <a:ext cx="659080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>
                <a:solidFill>
                  <a:schemeClr val="bg1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T</a:t>
            </a:r>
            <a:r>
              <a:rPr lang="en-US" sz="2800" b="1" dirty="0" err="1">
                <a:solidFill>
                  <a:schemeClr val="bg1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hird</a:t>
            </a:r>
            <a:r>
              <a:rPr lang="en-US" sz="2800" b="1" dirty="0">
                <a:solidFill>
                  <a:schemeClr val="bg1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 country participation and co-funding mechanisms in Horizon Europe</a:t>
            </a:r>
          </a:p>
          <a:p>
            <a:pPr algn="ctr"/>
            <a:endParaRPr lang="en-IE" sz="2800" b="1" dirty="0">
              <a:solidFill>
                <a:schemeClr val="bg1"/>
              </a:solidFill>
              <a:latin typeface="EC Square Sans Pro" panose="020B0506040000020004" pitchFamily="34" charset="0"/>
              <a:cs typeface="Calibri" panose="020F0502020204030204" pitchFamily="34" charset="0"/>
            </a:endParaRPr>
          </a:p>
          <a:p>
            <a:pPr algn="ctr"/>
            <a:r>
              <a:rPr lang="en-IE" sz="2800" b="1" dirty="0">
                <a:solidFill>
                  <a:schemeClr val="bg1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IGLO INCO Working Group</a:t>
            </a:r>
          </a:p>
          <a:p>
            <a:pPr algn="ctr"/>
            <a:r>
              <a:rPr lang="en-IE" sz="2800" b="1" dirty="0">
                <a:solidFill>
                  <a:schemeClr val="bg1"/>
                </a:solidFill>
                <a:latin typeface="EC Square Sans Pro" panose="020B0506040000020004" pitchFamily="34" charset="0"/>
                <a:cs typeface="Calibri" panose="020F0502020204030204" pitchFamily="34" charset="0"/>
              </a:rPr>
              <a:t>27 January 2023</a:t>
            </a:r>
          </a:p>
          <a:p>
            <a:pPr algn="ctr"/>
            <a:endParaRPr lang="en-IE" sz="3600" b="1" dirty="0">
              <a:solidFill>
                <a:schemeClr val="bg1"/>
              </a:solidFill>
              <a:latin typeface="EC Square Sans Pro" panose="020B05060400000200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8273" y="4208782"/>
            <a:ext cx="5907331" cy="830997"/>
          </a:xfrm>
          <a:prstGeom prst="rect">
            <a:avLst/>
          </a:prstGeom>
          <a:gradFill flip="none" rotWithShape="1">
            <a:gsLst>
              <a:gs pos="0">
                <a:srgbClr val="9ED4D4"/>
              </a:gs>
              <a:gs pos="100000">
                <a:srgbClr val="A0D5C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fr-BE" dirty="0"/>
              <a:t>Katrien Rommens</a:t>
            </a:r>
          </a:p>
          <a:p>
            <a:pPr algn="r"/>
            <a:r>
              <a:rPr lang="fr-BE" dirty="0"/>
              <a:t>DG RTD-Unit F1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2" y="0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207849"/>
            <a:ext cx="10102440" cy="117327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Co-Funding Mechanisms (CFM) – How?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23984" y="1705088"/>
            <a:ext cx="10231201" cy="46570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IE" sz="2800" dirty="0"/>
              <a:t>TC prepares its CFM usually based on prior </a:t>
            </a:r>
            <a:r>
              <a:rPr lang="en-US" sz="2800" dirty="0"/>
              <a:t>policy dialogues between with the EC</a:t>
            </a:r>
            <a:endParaRPr lang="en-IE" sz="2800" dirty="0"/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IE" sz="2400" dirty="0"/>
              <a:t>Identification of the relevant thematic/ policy areas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IE" sz="2400" dirty="0"/>
              <a:t>Co-funding modalities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IE" sz="2400" dirty="0"/>
              <a:t>Appointment of a national funding body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IE" sz="2800" dirty="0"/>
              <a:t>TC informs the EC by letter (addressed to DG for R&amp;I) of its CFM with the description of the modalities in annexe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IE" sz="2800" dirty="0"/>
              <a:t>TC sets up a website with information for potential participants</a:t>
            </a:r>
          </a:p>
        </p:txBody>
      </p:sp>
    </p:spTree>
    <p:extLst>
      <p:ext uri="{BB962C8B-B14F-4D97-AF65-F5344CB8AC3E}">
        <p14:creationId xmlns:p14="http://schemas.microsoft.com/office/powerpoint/2010/main" val="97503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2" y="0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207849"/>
            <a:ext cx="10102440" cy="117327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Co-Funding Mechanisms (CFM) – EC role?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516" y="1705088"/>
            <a:ext cx="10777669" cy="49844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EC takes no legal commitment in the CFMs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US" sz="2400" dirty="0"/>
              <a:t>Evaluation of proposals by EC independent from national evaluations in CFM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IE" sz="2800" dirty="0"/>
              <a:t>Commission provides Support, facilitates and raises awareness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US" sz="2400" dirty="0"/>
              <a:t>Support during set-up of CFM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US" sz="2400" dirty="0"/>
              <a:t>Guide on CFM on the F&amp;T Portal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US" sz="2400" dirty="0"/>
              <a:t>Information events</a:t>
            </a:r>
          </a:p>
        </p:txBody>
      </p:sp>
    </p:spTree>
    <p:extLst>
      <p:ext uri="{BB962C8B-B14F-4D97-AF65-F5344CB8AC3E}">
        <p14:creationId xmlns:p14="http://schemas.microsoft.com/office/powerpoint/2010/main" val="149465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2" y="0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207849"/>
            <a:ext cx="10102440" cy="117327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 with a CFM in HE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0937" y="2102186"/>
            <a:ext cx="10196056" cy="46570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</a:pPr>
            <a:r>
              <a:rPr lang="en-US" sz="3600" dirty="0"/>
              <a:t>Brazil, Canada, India, Japan, People’s Republic of China, Mexico, Principality of Monaco, Republic of Korea, Switzerland</a:t>
            </a:r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endParaRPr lang="en-US" sz="3600" dirty="0"/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GB" sz="3600" dirty="0">
                <a:hlinkClick r:id="rId6"/>
              </a:rPr>
              <a:t>Guide CFM</a:t>
            </a:r>
            <a:r>
              <a:rPr lang="en-GB" sz="3600" dirty="0"/>
              <a:t> on F&amp;T Portal (under revision)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32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119" y="219809"/>
            <a:ext cx="1767775" cy="17822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32787" y="510766"/>
            <a:ext cx="4942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607814" y="1903079"/>
            <a:ext cx="112158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more info: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Commission Communication on the Global Approach to research and innovation: 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https://ec.europa.eu/commission/presscorner/detail/en/ip_21_2465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Horizon Europe:</a:t>
            </a:r>
          </a:p>
          <a:p>
            <a:pPr marL="355600">
              <a:buClr>
                <a:schemeClr val="accent4">
                  <a:lumMod val="75000"/>
                </a:schemeClr>
              </a:buClr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https://ec.europa.eu/info/research-and-innovation/funding/funding-opportunities/funding-programmes-and-open-calls/horizon-europe_en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Commission’s website on international R&amp;I cooperation: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https://ec.europa.eu/info/research-and-innovation/strategy/international-cooperation_en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Euraxess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Worldwide: </a:t>
            </a:r>
            <a:r>
              <a:rPr lang="en-IE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EURAXESS Worldwide | EURAXESS (europa.eu)</a:t>
            </a:r>
            <a:endParaRPr lang="en-IE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Follow us: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Commissioner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Mariya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Gabriel: </a:t>
            </a:r>
            <a:r>
              <a:rPr lang="en-US" sz="2000" dirty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US" sz="2000" dirty="0" err="1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GabrielMariya</a:t>
            </a:r>
            <a:endParaRPr lang="en-US" sz="2000" dirty="0">
              <a:solidFill>
                <a:srgbClr val="9316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DG Research and Innovation: </a:t>
            </a:r>
            <a:r>
              <a:rPr lang="en-US" sz="2000" dirty="0">
                <a:solidFill>
                  <a:srgbClr val="9316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@EUScienceInnov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3"/>
          <a:stretch/>
        </p:blipFill>
        <p:spPr>
          <a:xfrm>
            <a:off x="6400799" y="4833702"/>
            <a:ext cx="2863749" cy="10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6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487" y="34375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174799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8856" y="2639263"/>
            <a:ext cx="10834736" cy="4218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228600" indent="-61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lvl="2" indent="-61200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E" sz="4400" dirty="0" err="1"/>
              <a:t>Openess</a:t>
            </a:r>
            <a:r>
              <a:rPr lang="en-IE" sz="4400" dirty="0"/>
              <a:t> of Horizon Europe</a:t>
            </a:r>
          </a:p>
          <a:p>
            <a:r>
              <a:rPr lang="en-IE" sz="4400" dirty="0"/>
              <a:t>Association to Horizon Europe</a:t>
            </a:r>
          </a:p>
          <a:p>
            <a:r>
              <a:rPr lang="en-IE" sz="4400" dirty="0"/>
              <a:t>Types of international cooperation</a:t>
            </a:r>
          </a:p>
          <a:p>
            <a:r>
              <a:rPr lang="en-IE" sz="4400" dirty="0"/>
              <a:t>Access to Horizon Europe Funding</a:t>
            </a:r>
          </a:p>
          <a:p>
            <a:r>
              <a:rPr lang="en-IE" sz="4400" dirty="0"/>
              <a:t>Co-financing Mechanisms</a:t>
            </a:r>
          </a:p>
          <a:p>
            <a:r>
              <a:rPr lang="en-IE" sz="4400" dirty="0"/>
              <a:t>Q&amp;A</a:t>
            </a:r>
          </a:p>
          <a:p>
            <a:endParaRPr lang="en-IE" sz="4400" dirty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75" y="207850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BE" sz="6600" dirty="0"/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375791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487" y="34375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174799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4899" y="1790177"/>
            <a:ext cx="10834736" cy="4218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228600" indent="-61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lvl="2" indent="-61200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E" dirty="0"/>
              <a:t>Horizon Europe is, in principle, open to participation by 	entities in almost all countries: </a:t>
            </a:r>
          </a:p>
          <a:p>
            <a:pPr marL="0" indent="0">
              <a:buNone/>
            </a:pPr>
            <a:r>
              <a:rPr lang="en-IE" dirty="0"/>
              <a:t>	- Almost any project consortium can include a third 	country partner (with or without funding)</a:t>
            </a:r>
          </a:p>
          <a:p>
            <a:pPr marL="0" indent="0">
              <a:buNone/>
            </a:pPr>
            <a:r>
              <a:rPr lang="en-IE" dirty="0"/>
              <a:t>	- Researchers and innovators of any nationality can apply 	for individual grants (Marie </a:t>
            </a:r>
            <a:r>
              <a:rPr lang="en-IE" dirty="0" err="1"/>
              <a:t>Sklodowska</a:t>
            </a:r>
            <a:r>
              <a:rPr lang="en-IE" dirty="0"/>
              <a:t> Curie Fellowships, 	ERC Grants)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75" y="207850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BE" dirty="0" err="1"/>
              <a:t>Openess</a:t>
            </a:r>
            <a:r>
              <a:rPr lang="fr-BE" dirty="0"/>
              <a:t> of Horizon Europe</a:t>
            </a:r>
          </a:p>
        </p:txBody>
      </p:sp>
    </p:spTree>
    <p:extLst>
      <p:ext uri="{BB962C8B-B14F-4D97-AF65-F5344CB8AC3E}">
        <p14:creationId xmlns:p14="http://schemas.microsoft.com/office/powerpoint/2010/main" val="111860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82" y="-20955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174799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4899" y="1790176"/>
            <a:ext cx="10834736" cy="56911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61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lvl="2" indent="-61200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Association to the </a:t>
            </a:r>
            <a:r>
              <a:rPr lang="en-US" dirty="0" err="1"/>
              <a:t>programme</a:t>
            </a:r>
            <a:r>
              <a:rPr lang="en-US" dirty="0"/>
              <a:t> (closest form of cooperation):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16 Countries associated to HE: Albania, Armenia, Bosnia and Herzegovina, Faroe Islands, Georgia, Iceland, Israel, Kosovo, Moldova, Montenegro, North Macedonia, Norway, Serbia, Tunisia, Turkey, Ukraine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In the “process of Association”: Morocco, UK</a:t>
            </a:r>
          </a:p>
          <a:p>
            <a:pPr lvl="1"/>
            <a:r>
              <a:rPr lang="en-US" sz="2800" dirty="0"/>
              <a:t>Negotiations under way: New-Zealand, Canada…</a:t>
            </a:r>
            <a:br>
              <a:rPr lang="en-US" sz="2800" dirty="0"/>
            </a:br>
            <a:r>
              <a:rPr lang="en-US" sz="2800" dirty="0">
                <a:hlinkClick r:id="rId6"/>
              </a:rPr>
              <a:t>list-3rd-country-participation_horizon-euratom_en.pdf</a:t>
            </a:r>
            <a:endParaRPr lang="en-IE" sz="2800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75" y="207850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Association to </a:t>
            </a:r>
            <a:r>
              <a:rPr lang="fr-BE" dirty="0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364298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2" y="0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174799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4898" y="1502916"/>
            <a:ext cx="10887745" cy="59253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61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lvl="2" indent="-61200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/>
            <a:r>
              <a:rPr lang="en-US" sz="4400" dirty="0"/>
              <a:t>Cooperation with non-associated third-country entities typically carried out by:</a:t>
            </a:r>
          </a:p>
          <a:p>
            <a:pPr marL="914400" lvl="1" indent="-457200"/>
            <a:r>
              <a:rPr lang="en-US" sz="3200" dirty="0"/>
              <a:t>participation of non-associated third country entities in Horizon Europe projects </a:t>
            </a:r>
          </a:p>
          <a:p>
            <a:pPr marL="914400" lvl="1" indent="-457200"/>
            <a:r>
              <a:rPr lang="en-US" sz="3200" dirty="0"/>
              <a:t>coordination or twinning of Horizon Europe projects with projects funded by third countries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75" y="207850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5400" dirty="0"/>
              <a:t>Types of 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37671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2" y="0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174799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4898" y="1502916"/>
            <a:ext cx="10887745" cy="59253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61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lvl="2" indent="-61200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75" y="207850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BE" sz="4800" dirty="0"/>
              <a:t>Access to Horizon Europe </a:t>
            </a:r>
            <a:r>
              <a:rPr lang="fr-BE" sz="4800" dirty="0" err="1"/>
              <a:t>funding</a:t>
            </a:r>
            <a:endParaRPr lang="fr-BE" sz="4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08456" y="1092337"/>
          <a:ext cx="10398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7253" y="3801670"/>
            <a:ext cx="230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chemeClr val="tx2"/>
                </a:solidFill>
              </a:rPr>
              <a:t>Exceptions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2626822"/>
            <a:ext cx="68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YES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6080" y="4904509"/>
            <a:ext cx="68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NO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79229" y="1497239"/>
            <a:ext cx="229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accent1"/>
                </a:solidFill>
              </a:rPr>
              <a:t>Participant </a:t>
            </a:r>
            <a:r>
              <a:rPr lang="fr-BE" b="1" dirty="0" err="1">
                <a:solidFill>
                  <a:schemeClr val="accent1"/>
                </a:solidFill>
              </a:rPr>
              <a:t>Status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2031" y="1497239"/>
            <a:ext cx="341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>
                <a:solidFill>
                  <a:schemeClr val="tx2"/>
                </a:solidFill>
              </a:rPr>
              <a:t>Third</a:t>
            </a:r>
            <a:r>
              <a:rPr lang="fr-BE" b="1" dirty="0">
                <a:solidFill>
                  <a:schemeClr val="tx2"/>
                </a:solidFill>
              </a:rPr>
              <a:t> country </a:t>
            </a:r>
            <a:r>
              <a:rPr lang="fr-BE" b="1" dirty="0" err="1">
                <a:solidFill>
                  <a:schemeClr val="tx2"/>
                </a:solidFill>
              </a:rPr>
              <a:t>Status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607526" y="3358342"/>
            <a:ext cx="0" cy="110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5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2" y="0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174799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5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75" y="463587"/>
            <a:ext cx="10102440" cy="917538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800" dirty="0"/>
              <a:t>Associated Partner Status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2015" y="1669913"/>
            <a:ext cx="10939549" cy="57527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61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lvl="2" indent="-61200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/>
            <a:r>
              <a:rPr lang="en-US" sz="3600" dirty="0"/>
              <a:t>Participate at own cost (no HE funding)</a:t>
            </a:r>
          </a:p>
          <a:p>
            <a:pPr marL="457200" indent="-457200"/>
            <a:r>
              <a:rPr lang="en-US" sz="3600" dirty="0"/>
              <a:t>Do not become party to the grant agreement</a:t>
            </a:r>
          </a:p>
          <a:p>
            <a:pPr marL="457200" indent="-457200"/>
            <a:r>
              <a:rPr lang="en-US" sz="3600" dirty="0"/>
              <a:t>They implement action tasks and are actively involved in the consortium</a:t>
            </a:r>
          </a:p>
          <a:p>
            <a:pPr marL="457200" indent="-457200"/>
            <a:r>
              <a:rPr lang="en-US" sz="3600" dirty="0"/>
              <a:t>Grant Agreement defines the role of the A.P </a:t>
            </a:r>
          </a:p>
          <a:p>
            <a:pPr marL="457200" indent="-457200"/>
            <a:r>
              <a:rPr lang="en-US" sz="3600" dirty="0"/>
              <a:t>Consortium remains responsible for the tasks performed by Associated Partners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93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2" y="0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207849"/>
            <a:ext cx="10102440" cy="117327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Co-Funding Mechanisms (CFM) – What?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7686" y="1588973"/>
            <a:ext cx="10196056" cy="46570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 CFM is an arrangement put in place by a non-associated third country funding body,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to provide financial support to its legal entities to participate in Horizon Europe actions.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It therefore concerns third countries that are not automatically eligible for funding from Horizon Europe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87776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2" y="0"/>
            <a:ext cx="1042321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2" y="292938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" y="0"/>
            <a:ext cx="1754542" cy="149723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828875" y="207849"/>
            <a:ext cx="10102440" cy="117327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Co-Funding Mechanisms (CFM) – Who?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7686" y="1588973"/>
            <a:ext cx="10196056" cy="52690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The country decides on the modalities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US" sz="3200" dirty="0"/>
              <a:t>Available budget, co-financing level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US" sz="3200" dirty="0"/>
              <a:t>Selection of certain priority topics/ HE </a:t>
            </a:r>
            <a:r>
              <a:rPr lang="en-US" sz="3200" dirty="0" err="1"/>
              <a:t>programme</a:t>
            </a:r>
            <a:r>
              <a:rPr lang="en-US" sz="3200" dirty="0"/>
              <a:t> parts for </a:t>
            </a:r>
            <a:r>
              <a:rPr lang="en-US" sz="3200" dirty="0" err="1"/>
              <a:t>cofunding</a:t>
            </a:r>
            <a:r>
              <a:rPr lang="en-US" sz="3200" dirty="0"/>
              <a:t>  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US" sz="3200" dirty="0"/>
              <a:t>Conditions for participation (type of entity, eligibility)</a:t>
            </a:r>
          </a:p>
          <a:p>
            <a:pPr lvl="1">
              <a:buClr>
                <a:schemeClr val="accent4">
                  <a:lumMod val="75000"/>
                </a:schemeClr>
              </a:buClr>
            </a:pPr>
            <a:r>
              <a:rPr lang="en-US" sz="3200" dirty="0"/>
              <a:t>Evaluation process (or not)</a:t>
            </a:r>
          </a:p>
          <a:p>
            <a:pPr marL="457200" lvl="1" indent="0">
              <a:buClr>
                <a:schemeClr val="accent4">
                  <a:lumMod val="75000"/>
                </a:schemeClr>
              </a:buClr>
              <a:buNone/>
            </a:pPr>
            <a:endParaRPr lang="en-US" sz="3200" dirty="0"/>
          </a:p>
          <a:p>
            <a:pPr>
              <a:buClr>
                <a:schemeClr val="accent4">
                  <a:lumMod val="75000"/>
                </a:schemeClr>
              </a:buClr>
            </a:pP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1126986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713</Words>
  <Application>Microsoft Office PowerPoint</Application>
  <PresentationFormat>Szélesvásznú</PresentationFormat>
  <Paragraphs>97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EC Square Sans Pro</vt:lpstr>
      <vt:lpstr>EC Square Sans Pro Light</vt:lpstr>
      <vt:lpstr>Arial</vt:lpstr>
      <vt:lpstr>Calibri</vt:lpstr>
      <vt:lpstr>Wingdings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Global Approach to Research and Innovation</dc:title>
  <dc:creator>TZIVELOGLOU Pantelis (RTD)</dc:creator>
  <cp:lastModifiedBy>Dávid Ágota - BEU</cp:lastModifiedBy>
  <cp:revision>210</cp:revision>
  <cp:lastPrinted>2023-01-25T17:23:20Z</cp:lastPrinted>
  <dcterms:created xsi:type="dcterms:W3CDTF">2021-04-16T12:53:46Z</dcterms:created>
  <dcterms:modified xsi:type="dcterms:W3CDTF">2023-01-31T07:53:11Z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2022-11-04T09:24:58Z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3a898b83-29af-463e-84e1-3a6a09838739</vt:lpwstr>
  </property>
  <property fmtid="{D5CDD505-2E9C-101B-9397-08002B2CF9AE}" pid="8" name="MSIP_Label_6bd9ddd1-4d20-43f6-abfa-fc3c07406f94_ContentBits">
    <vt:lpwstr>0</vt:lpwstr>
  </property>
</Properties>
</file>