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2" r:id="rId1"/>
  </p:sldMasterIdLst>
  <p:notesMasterIdLst>
    <p:notesMasterId r:id="rId27"/>
  </p:notesMasterIdLst>
  <p:handoutMasterIdLst>
    <p:handoutMasterId r:id="rId28"/>
  </p:handoutMasterIdLst>
  <p:sldIdLst>
    <p:sldId id="344" r:id="rId2"/>
    <p:sldId id="323" r:id="rId3"/>
    <p:sldId id="285" r:id="rId4"/>
    <p:sldId id="305" r:id="rId5"/>
    <p:sldId id="347" r:id="rId6"/>
    <p:sldId id="341" r:id="rId7"/>
    <p:sldId id="311" r:id="rId8"/>
    <p:sldId id="313" r:id="rId9"/>
    <p:sldId id="303" r:id="rId10"/>
    <p:sldId id="304" r:id="rId11"/>
    <p:sldId id="334" r:id="rId12"/>
    <p:sldId id="335" r:id="rId13"/>
    <p:sldId id="336" r:id="rId14"/>
    <p:sldId id="338" r:id="rId15"/>
    <p:sldId id="340" r:id="rId16"/>
    <p:sldId id="288" r:id="rId17"/>
    <p:sldId id="287" r:id="rId18"/>
    <p:sldId id="333" r:id="rId19"/>
    <p:sldId id="291" r:id="rId20"/>
    <p:sldId id="318" r:id="rId21"/>
    <p:sldId id="322" r:id="rId22"/>
    <p:sldId id="316" r:id="rId23"/>
    <p:sldId id="348" r:id="rId24"/>
    <p:sldId id="349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C59563-96CA-4A65-A997-DFF2C6D6713D}">
          <p14:sldIdLst>
            <p14:sldId id="344"/>
            <p14:sldId id="323"/>
            <p14:sldId id="285"/>
            <p14:sldId id="305"/>
            <p14:sldId id="347"/>
            <p14:sldId id="341"/>
            <p14:sldId id="311"/>
            <p14:sldId id="313"/>
            <p14:sldId id="303"/>
            <p14:sldId id="304"/>
            <p14:sldId id="334"/>
            <p14:sldId id="335"/>
            <p14:sldId id="336"/>
            <p14:sldId id="338"/>
            <p14:sldId id="340"/>
            <p14:sldId id="288"/>
            <p14:sldId id="287"/>
            <p14:sldId id="333"/>
            <p14:sldId id="291"/>
            <p14:sldId id="318"/>
            <p14:sldId id="322"/>
          </p14:sldIdLst>
        </p14:section>
        <p14:section name="Untitled Section" id="{5BDC5F65-FD41-494C-9C0D-860533F148DE}">
          <p14:sldIdLst>
            <p14:sldId id="316"/>
            <p14:sldId id="348"/>
            <p14:sldId id="349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6497FC"/>
    <a:srgbClr val="99DE00"/>
    <a:srgbClr val="E7FCD4"/>
    <a:srgbClr val="D4FCD9"/>
    <a:srgbClr val="D1FBAB"/>
    <a:srgbClr val="FF5C9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F06E3-F6FE-48E0-AE4A-C3D39243A391}" v="277" dt="2019-05-20T06:02:27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5560" autoAdjust="0"/>
  </p:normalViewPr>
  <p:slideViewPr>
    <p:cSldViewPr snapToGrid="0">
      <p:cViewPr varScale="1">
        <p:scale>
          <a:sx n="68" d="100"/>
          <a:sy n="68" d="100"/>
        </p:scale>
        <p:origin x="7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2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BD2C-FC4C-499C-A959-93FC54992CA5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370D-9081-4A42-AC8E-5F0DCCF14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8724-A0FE-447B-814A-7B9A4A03BC30}" type="datetimeFigureOut">
              <a:rPr lang="ro-RO" smtClean="0"/>
              <a:t>26.05.2021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CD90-B667-4909-A8D8-27B349F849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794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CD90-B667-4909-A8D8-27B349F84999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25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ir.com/rankings.php?country=ROU" TargetMode="External"/><Relationship Id="rId2" Type="http://schemas.openxmlformats.org/officeDocument/2006/relationships/hyperlink" Target="https://www.topuniversities.com/universities/country/roma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apcenter.org/2018/country.php?ccode=RO&amp;rank=a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oradea.ro/Centrul+de+transfer+tehnologi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oradea.ro/Centrul+de+transfer+tehnologic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E3EB2-93A3-4B4F-9059-E9E7C4B632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AB35D-D52D-4192-9692-4C51AAFF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176315"/>
            <a:ext cx="1294562" cy="12665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29F645-AE80-478E-B10A-053404BE7F5F}"/>
              </a:ext>
            </a:extLst>
          </p:cNvPr>
          <p:cNvSpPr txBox="1">
            <a:spLocks/>
          </p:cNvSpPr>
          <p:nvPr/>
        </p:nvSpPr>
        <p:spPr>
          <a:xfrm>
            <a:off x="420382" y="2831766"/>
            <a:ext cx="8062912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b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F5E36-19C1-4D37-91AB-BB43AA4EBD75}"/>
              </a:ext>
            </a:extLst>
          </p:cNvPr>
          <p:cNvSpPr txBox="1"/>
          <p:nvPr/>
        </p:nvSpPr>
        <p:spPr>
          <a:xfrm>
            <a:off x="2283823" y="5647696"/>
            <a:ext cx="4576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kern="1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SĂPTĂMÂNA ŞTIINŢIFICĂ</a:t>
            </a:r>
            <a:endParaRPr lang="en-US" sz="2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2400" b="1" kern="1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Ediția XXXI</a:t>
            </a:r>
            <a:endParaRPr lang="en-US" sz="2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2400" b="1" kern="1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 – 28 mai 2021</a:t>
            </a:r>
            <a:endParaRPr lang="en-US" sz="2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24DAC-6D5A-43D6-A355-752346AA0B12}"/>
              </a:ext>
            </a:extLst>
          </p:cNvPr>
          <p:cNvSpPr txBox="1"/>
          <p:nvPr/>
        </p:nvSpPr>
        <p:spPr>
          <a:xfrm>
            <a:off x="2314722" y="3059668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0" algn="l"/>
              </a:tabLst>
            </a:pPr>
            <a:r>
              <a:rPr lang="pt-BR" sz="1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universitate comprehensivă</a:t>
            </a:r>
            <a:endParaRPr lang="en-US" sz="14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F2BCD-0992-4A0A-B032-4E4F5827E2A0}"/>
              </a:ext>
            </a:extLst>
          </p:cNvPr>
          <p:cNvSpPr txBox="1"/>
          <p:nvPr/>
        </p:nvSpPr>
        <p:spPr>
          <a:xfrm>
            <a:off x="217714" y="2374889"/>
            <a:ext cx="868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0" algn="l"/>
              </a:tabLst>
            </a:pPr>
            <a:r>
              <a:rPr lang="pt-BR" sz="4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UNIVERSITATEA DIN ORADEA</a:t>
            </a:r>
            <a:endParaRPr lang="en-US" sz="40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98CF0-C8C4-470B-AFE7-D6604062F0E5}"/>
              </a:ext>
            </a:extLst>
          </p:cNvPr>
          <p:cNvSpPr/>
          <p:nvPr/>
        </p:nvSpPr>
        <p:spPr>
          <a:xfrm>
            <a:off x="-1" y="103649"/>
            <a:ext cx="9037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104 proiecte de cercetare- Universitatea din Oradea –</a:t>
            </a:r>
            <a:r>
              <a:rPr lang="en-US" sz="20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2016-2020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87145B-C97B-4E66-99F5-70ED1E367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9487"/>
              </p:ext>
            </p:extLst>
          </p:nvPr>
        </p:nvGraphicFramePr>
        <p:xfrm>
          <a:off x="0" y="497564"/>
          <a:ext cx="9144000" cy="6518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1058905453"/>
                    </a:ext>
                  </a:extLst>
                </a:gridCol>
                <a:gridCol w="668888">
                  <a:extLst>
                    <a:ext uri="{9D8B030D-6E8A-4147-A177-3AD203B41FA5}">
                      <a16:colId xmlns:a16="http://schemas.microsoft.com/office/drawing/2014/main" val="2833374212"/>
                    </a:ext>
                  </a:extLst>
                </a:gridCol>
                <a:gridCol w="1565805">
                  <a:extLst>
                    <a:ext uri="{9D8B030D-6E8A-4147-A177-3AD203B41FA5}">
                      <a16:colId xmlns:a16="http://schemas.microsoft.com/office/drawing/2014/main" val="3166744519"/>
                    </a:ext>
                  </a:extLst>
                </a:gridCol>
                <a:gridCol w="1292170">
                  <a:extLst>
                    <a:ext uri="{9D8B030D-6E8A-4147-A177-3AD203B41FA5}">
                      <a16:colId xmlns:a16="http://schemas.microsoft.com/office/drawing/2014/main" val="3193197814"/>
                    </a:ext>
                  </a:extLst>
                </a:gridCol>
                <a:gridCol w="1854644">
                  <a:extLst>
                    <a:ext uri="{9D8B030D-6E8A-4147-A177-3AD203B41FA5}">
                      <a16:colId xmlns:a16="http://schemas.microsoft.com/office/drawing/2014/main" val="1197637327"/>
                    </a:ext>
                  </a:extLst>
                </a:gridCol>
                <a:gridCol w="1170553">
                  <a:extLst>
                    <a:ext uri="{9D8B030D-6E8A-4147-A177-3AD203B41FA5}">
                      <a16:colId xmlns:a16="http://schemas.microsoft.com/office/drawing/2014/main" val="3725606040"/>
                    </a:ext>
                  </a:extLst>
                </a:gridCol>
                <a:gridCol w="855113">
                  <a:extLst>
                    <a:ext uri="{9D8B030D-6E8A-4147-A177-3AD203B41FA5}">
                      <a16:colId xmlns:a16="http://schemas.microsoft.com/office/drawing/2014/main" val="1374247246"/>
                    </a:ext>
                  </a:extLst>
                </a:gridCol>
                <a:gridCol w="608079">
                  <a:extLst>
                    <a:ext uri="{9D8B030D-6E8A-4147-A177-3AD203B41FA5}">
                      <a16:colId xmlns:a16="http://schemas.microsoft.com/office/drawing/2014/main" val="476155722"/>
                    </a:ext>
                  </a:extLst>
                </a:gridCol>
              </a:tblGrid>
              <a:tr h="197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Tip (</a:t>
                      </a:r>
                      <a:r>
                        <a:rPr lang="en-US" sz="800" b="1" u="none" strike="noStrike" dirty="0" err="1">
                          <a:effectLst/>
                        </a:rPr>
                        <a:t>Axa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prioritara</a:t>
                      </a:r>
                      <a:r>
                        <a:rPr lang="en-US" sz="800" b="1" u="none" strike="noStrike" dirty="0">
                          <a:effectLst/>
                        </a:rPr>
                        <a:t>)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09447"/>
                  </a:ext>
                </a:extLst>
              </a:tr>
              <a:tr h="16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152/01.10.2015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Non-Equilibrium Dynamics in Hybrid Mesoscopic Systems 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Chirla</a:t>
                      </a: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Razvan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550,000.00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304602941"/>
                  </a:ext>
                </a:extLst>
              </a:tr>
              <a:tr h="2568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Granturi SEE  2009 - 2014   RO 06 RONDINE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522/31.08.2015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Geothermal Training for Romanian </a:t>
                      </a:r>
                      <a:r>
                        <a:rPr lang="en-GB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Profesionals</a:t>
                      </a:r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by the Geothermal Training Programme of the United nations University (UNU - GTP)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Roșca</a:t>
                      </a: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Marcel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1,102,075.00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278459914"/>
                  </a:ext>
                </a:extLst>
              </a:tr>
              <a:tr h="24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Parteneriate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337/2014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PN-II-PT-PCCA-2013-4-0616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Research Based on Knowledge Management Regarding the Collaboration between </a:t>
                      </a:r>
                      <a:r>
                        <a:rPr lang="en-GB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Industry_Universities</a:t>
                      </a:r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 Open Innovation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Băban</a:t>
                      </a: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Calin Florin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542,979.00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2886146891"/>
                  </a:ext>
                </a:extLst>
              </a:tr>
              <a:tr h="235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IDEI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255/05.10.2011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PN-II-ID-PCE-2011-3-0861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Approximation by Max-Product Nonlinear Operators and by Distance Type Methods in Fuzzy Number Theory, Applied to Signal and Image Processing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Gal Sorin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812,700.00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2159429368"/>
                  </a:ext>
                </a:extLst>
              </a:tr>
              <a:tr h="267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IDEI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237/05.10.2011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PN-II-ID-PCE-2011-3-0441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New Alumina / Zirconium Bio Ceramics for Orthopaedic and Dental Implants, Correlations Between Structural Properties and Biocompatibility 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Cavalu Simona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990,000.00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519416926"/>
                  </a:ext>
                </a:extLst>
              </a:tr>
              <a:tr h="214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IDEI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69/02.09.2013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PN-II-ID-PCE-2012-4-00S7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Silico Modelling of Biological Processes in Hypoxic Tumours to Individualize the Treatment Protocol 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Marcu Loredana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1,066,500.00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332238367"/>
                  </a:ext>
                </a:extLst>
              </a:tr>
              <a:tr h="181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Parteneriate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170/2014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PN-II-PT-PCCA-2013-4-2225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Electromagnetic Methods for Improving Wine-Making Methods (WINETECH)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Bandici Gheorghe Emil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250,000.00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1290733965"/>
                  </a:ext>
                </a:extLst>
              </a:tr>
              <a:tr h="197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Parteneriate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53/2014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PN-II-PT-PCCA-2013-4-1462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Renewable Energy Management System for Small Communities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Trip Daniel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250,000.00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1490328330"/>
                  </a:ext>
                </a:extLst>
              </a:tr>
              <a:tr h="222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Granturi colaborare Institutele IUCN si Institutele din Romania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66/2011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03-4-1104-2011/2013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Calibration of an XRF kit available with the SUPER SDD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Filip Sanda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3,780.00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4263462897"/>
                  </a:ext>
                </a:extLst>
              </a:tr>
              <a:tr h="222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Grant de cercetare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14/21.10.2015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Correlations Between Women Androgenetic Alopecia and Insulin Resistance Syndrome 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Sărac Florica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18,000.00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792479822"/>
                  </a:ext>
                </a:extLst>
              </a:tr>
              <a:tr h="16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MANUNET-ERA NET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19/2015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Monorail conveyor system for automated production lines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Stănășel Iulian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204,940.00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882770911"/>
                  </a:ext>
                </a:extLst>
              </a:tr>
              <a:tr h="267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Bridge Grant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47BG/01.10.2016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PNIII-P2-2.1-BG-2016-0296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Collaborative System of Autonomous Drones Used to Identify the Location of Calamities Victims Using their Mobile Phone Signals 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Țarcă Ioan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459,989.94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26297001"/>
                  </a:ext>
                </a:extLst>
              </a:tr>
              <a:tr h="224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 III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Experimental-Demonstrativ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4PED/03.02.2017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PNIII-P2-2.1-PED-2016-1846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Probiotic-Enriched Selenium Nanoparticles as Functional Foods Against Heavy Metal-Induced Toxicity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Vicaș Simona Ioana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600,000.00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3049395482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BIOMAT_INOVA 2016_2017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39/21.12.2016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bg1"/>
                          </a:solidFill>
                          <a:effectLst/>
                        </a:rPr>
                        <a:t>Improving the Fixation and Integration of Titanium Nets Used in Post-Traumatic Reconstruction of Cranial Defects through Surface Treatment</a:t>
                      </a:r>
                      <a:endParaRPr lang="en-GB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Mohan Aurel George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</a:rPr>
                        <a:t>5,000.00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160265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8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F28CF7-CDD7-4A12-82DA-A3D9D9C36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01565"/>
              </p:ext>
            </p:extLst>
          </p:nvPr>
        </p:nvGraphicFramePr>
        <p:xfrm>
          <a:off x="0" y="0"/>
          <a:ext cx="9143999" cy="6944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74298835"/>
                    </a:ext>
                  </a:extLst>
                </a:gridCol>
                <a:gridCol w="668887">
                  <a:extLst>
                    <a:ext uri="{9D8B030D-6E8A-4147-A177-3AD203B41FA5}">
                      <a16:colId xmlns:a16="http://schemas.microsoft.com/office/drawing/2014/main" val="3763134054"/>
                    </a:ext>
                  </a:extLst>
                </a:gridCol>
                <a:gridCol w="1565806">
                  <a:extLst>
                    <a:ext uri="{9D8B030D-6E8A-4147-A177-3AD203B41FA5}">
                      <a16:colId xmlns:a16="http://schemas.microsoft.com/office/drawing/2014/main" val="229873543"/>
                    </a:ext>
                  </a:extLst>
                </a:gridCol>
                <a:gridCol w="1292169">
                  <a:extLst>
                    <a:ext uri="{9D8B030D-6E8A-4147-A177-3AD203B41FA5}">
                      <a16:colId xmlns:a16="http://schemas.microsoft.com/office/drawing/2014/main" val="3633789344"/>
                    </a:ext>
                  </a:extLst>
                </a:gridCol>
                <a:gridCol w="1854644">
                  <a:extLst>
                    <a:ext uri="{9D8B030D-6E8A-4147-A177-3AD203B41FA5}">
                      <a16:colId xmlns:a16="http://schemas.microsoft.com/office/drawing/2014/main" val="1451514880"/>
                    </a:ext>
                  </a:extLst>
                </a:gridCol>
                <a:gridCol w="1170553">
                  <a:extLst>
                    <a:ext uri="{9D8B030D-6E8A-4147-A177-3AD203B41FA5}">
                      <a16:colId xmlns:a16="http://schemas.microsoft.com/office/drawing/2014/main" val="2394129142"/>
                    </a:ext>
                  </a:extLst>
                </a:gridCol>
                <a:gridCol w="855112">
                  <a:extLst>
                    <a:ext uri="{9D8B030D-6E8A-4147-A177-3AD203B41FA5}">
                      <a16:colId xmlns:a16="http://schemas.microsoft.com/office/drawing/2014/main" val="3246826499"/>
                    </a:ext>
                  </a:extLst>
                </a:gridCol>
                <a:gridCol w="608080">
                  <a:extLst>
                    <a:ext uri="{9D8B030D-6E8A-4147-A177-3AD203B41FA5}">
                      <a16:colId xmlns:a16="http://schemas.microsoft.com/office/drawing/2014/main" val="2767918099"/>
                    </a:ext>
                  </a:extLst>
                </a:gridCol>
              </a:tblGrid>
              <a:tr h="446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Tip (</a:t>
                      </a:r>
                      <a:r>
                        <a:rPr lang="en-US" sz="800" b="1" u="none" strike="noStrike" dirty="0" err="1">
                          <a:effectLst/>
                        </a:rPr>
                        <a:t>Axa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prioritara</a:t>
                      </a:r>
                      <a:r>
                        <a:rPr lang="en-US" sz="800" b="1" u="none" strike="noStrike" dirty="0">
                          <a:effectLst/>
                        </a:rPr>
                        <a:t>)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[cu formula]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0720"/>
                  </a:ext>
                </a:extLst>
              </a:tr>
              <a:tr h="6278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EEA_Fondul pentru relatii bilaterale_R014 Cercetare in sectoare prioritare</a:t>
                      </a:r>
                      <a:endParaRPr lang="it-IT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*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 BIL/12.04.2017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*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Development of the Partnership between the University of Oradea Romania and the University of Akureyri, Iceland in the Field of Social Sciences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Daniel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32,722.56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2844698890"/>
                  </a:ext>
                </a:extLst>
              </a:tr>
              <a:tr h="5071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Granturi colaborare Institutele IUCN si Institutele din Romania</a:t>
                      </a:r>
                      <a:endParaRPr lang="it-IT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*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03 – 4 – 1128 – 2017 / 2019 Priority: 01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03-4-1128-2017/2019, pozitia 108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EDXRF and multivariate statistical characterization of agricultural land Tn the Baita- Bihor meta/a-genetic district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Cupșa Diana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8500 USD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2788568172"/>
                  </a:ext>
                </a:extLst>
              </a:tr>
              <a:tr h="410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Cercetare Exploratorie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27/12.07.2017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PN-III-P4-ID-PCE-2016-0032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The Dynamics of Nonequilibrium of Strongly Correlated Systems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Moca Pașcu Cătălin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3410968128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55CI/22.08.2017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PN-III-P2-2.1-CI-2017-160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Designing an Inductive Electrothermal System Used in the Surface Hardening Process of Some Metal Parts (INDSYS</a:t>
                      </a:r>
                      <a:endParaRPr lang="en-GB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Bandici Livia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3249203485"/>
                  </a:ext>
                </a:extLst>
              </a:tr>
              <a:tr h="482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86CI/22.08.2017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PN-III-P2-2.1-CI-2017-64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Technology Transfer for Obtaining Innovative Therapeutic Products Based on Nanopropolis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Cavalu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1930187380"/>
                  </a:ext>
                </a:extLst>
              </a:tr>
              <a:tr h="458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101CI/22.08.2017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PN-III-P2-2.1-CI-2017-0578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Sustainable Efficiency of the Use of Geothermal Energy by Automating an Ecological Heating System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Gordan Mircea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2377427665"/>
                  </a:ext>
                </a:extLst>
              </a:tr>
              <a:tr h="362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41CI/25.07.2017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PN-III-P2-2.1-CI-2017-226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Drought as Risk Factor for Crops in Câmpia Crișurilor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Pereș 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49,500.00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4254660741"/>
                  </a:ext>
                </a:extLst>
              </a:tr>
              <a:tr h="470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88CI/25.07.2017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PN-III-P2-2.1-CI-2017-107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Software Product for the Maintenance of the Embroidery Machines using Artificial Intelligence Based on Fuzzy Logic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Șuteu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3515414266"/>
                  </a:ext>
                </a:extLst>
              </a:tr>
              <a:tr h="470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119CI/22.08.2017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PN-III-P2-2.1-CI-2017-428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Optimizing the Technological Process of Obtaining Innovative Natural Products with a Positive Impact on Human Health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Teușdea Alin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4283288542"/>
                  </a:ext>
                </a:extLst>
              </a:tr>
              <a:tr h="5916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Capacitati-ANELIS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CT266/10.05.2013-Subsidiar 620/18.11.2016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*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Ensuring National Electronic Access to Scientific Literature and New Ways to Support and Promote the Research System in Romania / Anelis Plus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Macocian Eugen-Victor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140,850,000.00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2434613453"/>
                  </a:ext>
                </a:extLst>
              </a:tr>
              <a:tr h="482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RU-MCDE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8/27.11.2017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PN-III-P1-1.1-MCD-2017-0084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Search Engines on the Invisible WEB and their Applications. Export of IT Services to the USA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Grava Cristian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13,575.00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3842844704"/>
                  </a:ext>
                </a:extLst>
              </a:tr>
              <a:tr h="507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Experimental-Demonstrativ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198PED/06.09.2017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PN-III-P2-2.l-PED-2016-1955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Fiber Optic Measurement System for Real-Time Monitoring of Fermentation Bioprocess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Țarcă Radu Cătălin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511,864.84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3486209687"/>
                  </a:ext>
                </a:extLst>
              </a:tr>
              <a:tr h="241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120MC/24.11.2017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PN-III-P1-1.1-MC-2017-0719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Alina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1,420.00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2665754590"/>
                  </a:ext>
                </a:extLst>
              </a:tr>
              <a:tr h="277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656/18.12.2017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PN-III-Pl-l.1-MC-2017-2376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Daniel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3,795.00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9" marR="8049" marT="8049" marB="0" anchor="ctr"/>
                </a:tc>
                <a:extLst>
                  <a:ext uri="{0D108BD9-81ED-4DB2-BD59-A6C34878D82A}">
                    <a16:rowId xmlns:a16="http://schemas.microsoft.com/office/drawing/2014/main" val="116942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4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6D2576-D5FB-4699-B2EB-79D9930E5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8149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1405203515"/>
                    </a:ext>
                  </a:extLst>
                </a:gridCol>
                <a:gridCol w="668887">
                  <a:extLst>
                    <a:ext uri="{9D8B030D-6E8A-4147-A177-3AD203B41FA5}">
                      <a16:colId xmlns:a16="http://schemas.microsoft.com/office/drawing/2014/main" val="1822499371"/>
                    </a:ext>
                  </a:extLst>
                </a:gridCol>
                <a:gridCol w="1565806">
                  <a:extLst>
                    <a:ext uri="{9D8B030D-6E8A-4147-A177-3AD203B41FA5}">
                      <a16:colId xmlns:a16="http://schemas.microsoft.com/office/drawing/2014/main" val="3712153797"/>
                    </a:ext>
                  </a:extLst>
                </a:gridCol>
                <a:gridCol w="1292170">
                  <a:extLst>
                    <a:ext uri="{9D8B030D-6E8A-4147-A177-3AD203B41FA5}">
                      <a16:colId xmlns:a16="http://schemas.microsoft.com/office/drawing/2014/main" val="279735429"/>
                    </a:ext>
                  </a:extLst>
                </a:gridCol>
                <a:gridCol w="1854644">
                  <a:extLst>
                    <a:ext uri="{9D8B030D-6E8A-4147-A177-3AD203B41FA5}">
                      <a16:colId xmlns:a16="http://schemas.microsoft.com/office/drawing/2014/main" val="2494246478"/>
                    </a:ext>
                  </a:extLst>
                </a:gridCol>
                <a:gridCol w="1170553">
                  <a:extLst>
                    <a:ext uri="{9D8B030D-6E8A-4147-A177-3AD203B41FA5}">
                      <a16:colId xmlns:a16="http://schemas.microsoft.com/office/drawing/2014/main" val="409809680"/>
                    </a:ext>
                  </a:extLst>
                </a:gridCol>
                <a:gridCol w="855112">
                  <a:extLst>
                    <a:ext uri="{9D8B030D-6E8A-4147-A177-3AD203B41FA5}">
                      <a16:colId xmlns:a16="http://schemas.microsoft.com/office/drawing/2014/main" val="4096227741"/>
                    </a:ext>
                  </a:extLst>
                </a:gridCol>
                <a:gridCol w="608080">
                  <a:extLst>
                    <a:ext uri="{9D8B030D-6E8A-4147-A177-3AD203B41FA5}">
                      <a16:colId xmlns:a16="http://schemas.microsoft.com/office/drawing/2014/main" val="3930310453"/>
                    </a:ext>
                  </a:extLst>
                </a:gridCol>
              </a:tblGrid>
              <a:tr h="476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Tip (</a:t>
                      </a:r>
                      <a:r>
                        <a:rPr lang="en-US" sz="800" b="1" u="none" strike="noStrike" dirty="0" err="1">
                          <a:effectLst/>
                        </a:rPr>
                        <a:t>Axa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prioritara</a:t>
                      </a:r>
                      <a:r>
                        <a:rPr lang="en-US" sz="800" b="1" u="none" strike="noStrike" dirty="0">
                          <a:effectLst/>
                        </a:rPr>
                        <a:t>)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[cu formula]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61884"/>
                  </a:ext>
                </a:extLst>
              </a:tr>
              <a:tr h="296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703/18.12.2017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PN-III-Pl-l.1-MC-2017-1193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Ban Olimpia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9,900.00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925491400"/>
                  </a:ext>
                </a:extLst>
              </a:tr>
              <a:tr h="322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96/22.11.2017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PN-III-Pl-l.1-MC-2017-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Indrie Liliana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2,271.00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521488025"/>
                  </a:ext>
                </a:extLst>
              </a:tr>
              <a:tr h="33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552/16.10.2018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PN-III-P1-1.1-MC-2018-1662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Popa Adela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5,930.15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2010861312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727/20.12.2017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PN-III-P1-1.1-MC-2017-2439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Popa Adela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4,271.00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1841503895"/>
                  </a:ext>
                </a:extLst>
              </a:tr>
              <a:tr h="296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636/18.12.2017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PN-III-P1-1.1-MC-2017-2513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Tarcza Teodora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4,271.00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4048980156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10.1/10.3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3829/18.02.2019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119836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SMART Campus University of Oradea - Stage I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Prada Marcela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29,990,509.89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25503224"/>
                  </a:ext>
                </a:extLst>
              </a:tr>
              <a:tr h="386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FDI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CNFIS-FDI-2018-0552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CNFIS-FDI-2018-0552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Outsatnding research at the University of Oradea in the field of nanomaterials.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Vesselenyi Tiberiu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91,000.00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278926436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1.1.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33131/11.05.2018                56861/21.05.2018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 29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Conservation and protection of ecosystems endangered by lack of thermal and freshwater in crossborder area - AQUARES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Blidar Cristian Felix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458,850.55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526154952"/>
                  </a:ext>
                </a:extLst>
              </a:tr>
              <a:tr h="953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110550/27.09.2018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 275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Integrated project for sustainable development in the mountain area of Bihor County, improvement of access and development in health care services in case of medical interventions for emergency situations, IPHEALTH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Maghiar Adrian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13,844.80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435684402"/>
                  </a:ext>
                </a:extLst>
              </a:tr>
              <a:tr h="528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11063/23.01.2019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 162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Cluster for Geography, Heritage and Sustainable Development in Bihor - Hajdu Bihar Crossborder Area 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Ilieș Dorina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108,952.70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1114726839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11056/23.01.2019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 217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Institutional cooperation in research activities for specialists, training and usage of computational intelligence for fundamenting companies financial decisions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Sabău-Popa Diana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146,405.00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67626551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H2020 RUR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H2020-RUR-2016-2017/H2020-RUR-2017-2 / 771738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H2020-RUR-2016-2017/H2020-RUR-2017-2 / 771738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Educating the next generation of professionals in the agrifood system - NEXTFOOD 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Timar Adrian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277104229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Granturi Botnar Foundations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*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6303/03.10.2018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*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Child Welfare in Romania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Băltățescu Sergiu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24,975.00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00440558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160CI/2018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PN-III-P2-2.1-CI-2018-0957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Development of a Phytoproduct for the Treatment of Atopic Dermatitis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Jurcă Tunde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233870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95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A610B6-87D7-4C04-B12F-B53313919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10745"/>
              </p:ext>
            </p:extLst>
          </p:nvPr>
        </p:nvGraphicFramePr>
        <p:xfrm>
          <a:off x="0" y="0"/>
          <a:ext cx="9143999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290888736"/>
                    </a:ext>
                  </a:extLst>
                </a:gridCol>
                <a:gridCol w="668887">
                  <a:extLst>
                    <a:ext uri="{9D8B030D-6E8A-4147-A177-3AD203B41FA5}">
                      <a16:colId xmlns:a16="http://schemas.microsoft.com/office/drawing/2014/main" val="3617399177"/>
                    </a:ext>
                  </a:extLst>
                </a:gridCol>
                <a:gridCol w="1565806">
                  <a:extLst>
                    <a:ext uri="{9D8B030D-6E8A-4147-A177-3AD203B41FA5}">
                      <a16:colId xmlns:a16="http://schemas.microsoft.com/office/drawing/2014/main" val="3538916037"/>
                    </a:ext>
                  </a:extLst>
                </a:gridCol>
                <a:gridCol w="1292170">
                  <a:extLst>
                    <a:ext uri="{9D8B030D-6E8A-4147-A177-3AD203B41FA5}">
                      <a16:colId xmlns:a16="http://schemas.microsoft.com/office/drawing/2014/main" val="2639006214"/>
                    </a:ext>
                  </a:extLst>
                </a:gridCol>
                <a:gridCol w="1854643">
                  <a:extLst>
                    <a:ext uri="{9D8B030D-6E8A-4147-A177-3AD203B41FA5}">
                      <a16:colId xmlns:a16="http://schemas.microsoft.com/office/drawing/2014/main" val="3158740750"/>
                    </a:ext>
                  </a:extLst>
                </a:gridCol>
                <a:gridCol w="1170553">
                  <a:extLst>
                    <a:ext uri="{9D8B030D-6E8A-4147-A177-3AD203B41FA5}">
                      <a16:colId xmlns:a16="http://schemas.microsoft.com/office/drawing/2014/main" val="1195783743"/>
                    </a:ext>
                  </a:extLst>
                </a:gridCol>
                <a:gridCol w="855112">
                  <a:extLst>
                    <a:ext uri="{9D8B030D-6E8A-4147-A177-3AD203B41FA5}">
                      <a16:colId xmlns:a16="http://schemas.microsoft.com/office/drawing/2014/main" val="844351531"/>
                    </a:ext>
                  </a:extLst>
                </a:gridCol>
                <a:gridCol w="608080">
                  <a:extLst>
                    <a:ext uri="{9D8B030D-6E8A-4147-A177-3AD203B41FA5}">
                      <a16:colId xmlns:a16="http://schemas.microsoft.com/office/drawing/2014/main" val="3246667441"/>
                    </a:ext>
                  </a:extLst>
                </a:gridCol>
              </a:tblGrid>
              <a:tr h="49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Tip (</a:t>
                      </a:r>
                      <a:r>
                        <a:rPr lang="en-US" sz="800" b="1" u="none" strike="noStrike" dirty="0" err="1">
                          <a:effectLst/>
                        </a:rPr>
                        <a:t>Axa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prioritara</a:t>
                      </a:r>
                      <a:r>
                        <a:rPr lang="en-US" sz="800" b="1" u="none" strike="noStrike" dirty="0">
                          <a:effectLst/>
                        </a:rPr>
                        <a:t>)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[cu formula]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041500"/>
                  </a:ext>
                </a:extLst>
              </a:tr>
              <a:tr h="438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152CI/2018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PN-III-P2-2.1-CI-2018-0897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High Energy Recovery System Produced by Solar Panels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Mitran Tudor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45,542.00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4163469053"/>
                  </a:ext>
                </a:extLst>
              </a:tr>
              <a:tr h="41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272CI/2018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PN-III-P2-2.1-CI-2018-1566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Exhaust Water Recovery System for Motor Vehicle Engines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Beleș Horia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551903531"/>
                  </a:ext>
                </a:extLst>
              </a:tr>
              <a:tr h="425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157CI/2018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PN-III-P2-2.1-Cl-2018·093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Automated Sewing Machine Maintenance Software Planning Programme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Șuteu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645188431"/>
                  </a:ext>
                </a:extLst>
              </a:tr>
              <a:tr h="385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833MC/12.11.2018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PN-III-P1-1.1-MC-2017-0719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Bugnar Nicoleta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9,328.00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406475209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706MC/26.10.2018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PN-III-Pl-1.1-MC-2018-2673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Buciu Ioan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2,297.46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717947337"/>
                  </a:ext>
                </a:extLst>
              </a:tr>
              <a:tr h="554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Cecuri inovare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239CI/2018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PN-III-Pl-1.1-MC-2018-1389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Application Software for the Automatic and Adaptive Measures and the Time Evolution of Tumours in CT Images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Buciu Ioan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732045781"/>
                  </a:ext>
                </a:extLst>
              </a:tr>
              <a:tr h="34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739MC/30.10.2018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PN-III-Pl-1.1-MC-2018-3145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Mobility Projects for Researchers 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Buciu Ioan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3,222.78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742188551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834MC/12.11.2018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PN-III-Pl-1.1-MC-2018-2816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Bora Carmen Hortensia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4,730.15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371500119"/>
                  </a:ext>
                </a:extLst>
              </a:tr>
              <a:tr h="41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266MC/15.10.2018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PN-111-P l-1. I-MC2018-1206</a:t>
                      </a:r>
                      <a:br>
                        <a:rPr lang="en-US" sz="800" u="none" strike="noStrike">
                          <a:effectLst/>
                        </a:rPr>
                      </a:b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Ban Olimpia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6,747.91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278721834"/>
                  </a:ext>
                </a:extLst>
              </a:tr>
              <a:tr h="34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25.08.2018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PN-III-Pl-1.1-MC-2018-0498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Băban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12,100.00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252492103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67/18.06.2018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PN-III-Pl-l.1-MC-2018-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0138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Daniel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3,572.51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2965894419"/>
                  </a:ext>
                </a:extLst>
              </a:tr>
              <a:tr h="34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272MC/12.10.2018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2391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Alina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8,114.82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1338830675"/>
                  </a:ext>
                </a:extLst>
              </a:tr>
              <a:tr h="35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216MC/11.07.2018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PN-III-Pl-l.1-MC-2018-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0630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Cavalu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19,800.00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434673344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840MC/13.11.2018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PN-III-Pl-1.1-MC-2018-3141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Hălmăjan Angelica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4,339.23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2020110162"/>
                  </a:ext>
                </a:extLst>
              </a:tr>
              <a:tr h="34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823MC/06.11.2018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PN-III-Pl-1.1-MC-2018-3253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Popa Adela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7,593.65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2016461733"/>
                  </a:ext>
                </a:extLst>
              </a:tr>
              <a:tr h="34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674MC/16.10.2018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PN-III-Pl-1.l-MC-2018-1755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Vlad Daciana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3,267.00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1716113735"/>
                  </a:ext>
                </a:extLst>
              </a:tr>
              <a:tr h="358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839MC/12.11.2018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PN-III-Pl-1.l-MC-2018-3133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Stan Rosana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5,009.94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82" marR="8982" marT="8982" marB="0" anchor="ctr"/>
                </a:tc>
                <a:extLst>
                  <a:ext uri="{0D108BD9-81ED-4DB2-BD59-A6C34878D82A}">
                    <a16:rowId xmlns:a16="http://schemas.microsoft.com/office/drawing/2014/main" val="3792310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E22942-B2CF-4377-83CE-5A4B30B8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22492"/>
              </p:ext>
            </p:extLst>
          </p:nvPr>
        </p:nvGraphicFramePr>
        <p:xfrm>
          <a:off x="0" y="0"/>
          <a:ext cx="9144000" cy="6913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978237213"/>
                    </a:ext>
                  </a:extLst>
                </a:gridCol>
                <a:gridCol w="668887">
                  <a:extLst>
                    <a:ext uri="{9D8B030D-6E8A-4147-A177-3AD203B41FA5}">
                      <a16:colId xmlns:a16="http://schemas.microsoft.com/office/drawing/2014/main" val="1440186424"/>
                    </a:ext>
                  </a:extLst>
                </a:gridCol>
                <a:gridCol w="1565805">
                  <a:extLst>
                    <a:ext uri="{9D8B030D-6E8A-4147-A177-3AD203B41FA5}">
                      <a16:colId xmlns:a16="http://schemas.microsoft.com/office/drawing/2014/main" val="716784007"/>
                    </a:ext>
                  </a:extLst>
                </a:gridCol>
                <a:gridCol w="1292170">
                  <a:extLst>
                    <a:ext uri="{9D8B030D-6E8A-4147-A177-3AD203B41FA5}">
                      <a16:colId xmlns:a16="http://schemas.microsoft.com/office/drawing/2014/main" val="3359291548"/>
                    </a:ext>
                  </a:extLst>
                </a:gridCol>
                <a:gridCol w="1854644">
                  <a:extLst>
                    <a:ext uri="{9D8B030D-6E8A-4147-A177-3AD203B41FA5}">
                      <a16:colId xmlns:a16="http://schemas.microsoft.com/office/drawing/2014/main" val="1112565689"/>
                    </a:ext>
                  </a:extLst>
                </a:gridCol>
                <a:gridCol w="1170554">
                  <a:extLst>
                    <a:ext uri="{9D8B030D-6E8A-4147-A177-3AD203B41FA5}">
                      <a16:colId xmlns:a16="http://schemas.microsoft.com/office/drawing/2014/main" val="515436638"/>
                    </a:ext>
                  </a:extLst>
                </a:gridCol>
                <a:gridCol w="855113">
                  <a:extLst>
                    <a:ext uri="{9D8B030D-6E8A-4147-A177-3AD203B41FA5}">
                      <a16:colId xmlns:a16="http://schemas.microsoft.com/office/drawing/2014/main" val="2583179307"/>
                    </a:ext>
                  </a:extLst>
                </a:gridCol>
                <a:gridCol w="608079">
                  <a:extLst>
                    <a:ext uri="{9D8B030D-6E8A-4147-A177-3AD203B41FA5}">
                      <a16:colId xmlns:a16="http://schemas.microsoft.com/office/drawing/2014/main" val="3497479596"/>
                    </a:ext>
                  </a:extLst>
                </a:gridCol>
              </a:tblGrid>
              <a:tr h="42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Tip (</a:t>
                      </a:r>
                      <a:r>
                        <a:rPr lang="en-US" sz="800" b="1" u="none" strike="noStrike" dirty="0" err="1">
                          <a:effectLst/>
                        </a:rPr>
                        <a:t>Axa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prioritara</a:t>
                      </a:r>
                      <a:r>
                        <a:rPr lang="en-US" sz="800" b="1" u="none" strike="noStrike" dirty="0">
                          <a:effectLst/>
                        </a:rPr>
                        <a:t>)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[cu formula]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01337"/>
                  </a:ext>
                </a:extLst>
              </a:tr>
              <a:tr h="321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836MC/12.11.2018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PN-III-Pl-1.l-MC-2018-3129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Drugaș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4,640.59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502645397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387MC/16.10.2018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PN-III-Pl-1.l-MC-2018-2238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Droj Laurențiu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8,495.00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186404546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841MC/13.11.2018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PN-III-Pl-1.l-MC-2018-3139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Roșeanu Gabriel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4,482.07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893782093"/>
                  </a:ext>
                </a:extLst>
              </a:tr>
              <a:tr h="286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835MC/12.11.2018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PN-III-Pl-1.l-MC-2018-3127</a:t>
                      </a:r>
                      <a:br>
                        <a:rPr lang="en-US" sz="800" u="none" strike="noStrike">
                          <a:effectLst/>
                        </a:rPr>
                      </a:b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Trip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5,635.37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603226639"/>
                  </a:ext>
                </a:extLst>
              </a:tr>
              <a:tr h="504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527MC/15.10.2018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PN-III-Pl-1.1-MC-2018-2454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Nistor Sorin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9,503.80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610055583"/>
                  </a:ext>
                </a:extLst>
              </a:tr>
              <a:tr h="286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801MC/23.10.2018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PN-I1I-P1-1.1-MC-2018-3115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Meșter Liana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4,808.65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84773863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628MC/16.10.2018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PN-III-P1-1.1-MC-2018-1644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Tarcza Teodora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5,874.30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647357364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822MC/06.11.2018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PN-III-P1-1.1-MC-2018-3247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Tarcza Teodora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7,484.70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297389914"/>
                  </a:ext>
                </a:extLst>
              </a:tr>
              <a:tr h="84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RU-Cercetare Postdoctorala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127/09.05.2018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PNIII-P1-1.1-PD-2016-1416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Approximation with Max-Product Kantorovich Operators and with Minimizing Operators. Variational Methods in Finding the Optimal ltpsohf.tz Constants and Turan's Inequality for Quaternion Polynomials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Coroianu Lucian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273397330"/>
                  </a:ext>
                </a:extLst>
              </a:tr>
              <a:tr h="42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FDI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31581/07.05.2019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CNFIS-FDI-2019-0702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Research of Excellence at the University of Oradea in the Field of Advanced Materials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Bungău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193,000.00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011043238"/>
                  </a:ext>
                </a:extLst>
              </a:tr>
              <a:tr h="940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121097/09.09.2019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ROHU 449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Integrated project for sustainable development in the mountain area of Bihor County, improvement of access and development in health care services in case of medical interventions for emergency situations – FA Phase / IPHEALTH - FA Phase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Maghiar Adrian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1,508,194.08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898735416"/>
                  </a:ext>
                </a:extLst>
              </a:tr>
              <a:tr h="286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164/16.10.2019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PN-111-Pl-1.1-~IC-2019-0663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Abrudan Calin Leonard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8,168.77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55715871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162/13.11.2019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PN-III-Pl-1.1-MC-2019-0687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Abrudan Madela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7,561.10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3599572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93/12.08.2019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0267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Băban Călin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12,375.00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102515355"/>
                  </a:ext>
                </a:extLst>
              </a:tr>
              <a:tr h="286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326/13.11.2019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PN-JII-Pl-l. l-MC-2019-2466</a:t>
                      </a:r>
                      <a:br>
                        <a:rPr lang="en-US" sz="800" u="none" strike="noStrike">
                          <a:effectLst/>
                        </a:rPr>
                      </a:b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Băban Călin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9,625.00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4233438467"/>
                  </a:ext>
                </a:extLst>
              </a:tr>
              <a:tr h="27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83/12.08.2019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PN-Ill-Pl-1.1-MC-2019-0270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Băban Marius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10,450.00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810953293"/>
                  </a:ext>
                </a:extLst>
              </a:tr>
              <a:tr h="229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74/12.08.2019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PN-Ill-Pl-1.1-MC-2019-0111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Alina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13,750.00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99335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39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1F8A03-6011-4921-BC94-E24070FA1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87915"/>
              </p:ext>
            </p:extLst>
          </p:nvPr>
        </p:nvGraphicFramePr>
        <p:xfrm>
          <a:off x="0" y="0"/>
          <a:ext cx="9144001" cy="6860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748">
                  <a:extLst>
                    <a:ext uri="{9D8B030D-6E8A-4147-A177-3AD203B41FA5}">
                      <a16:colId xmlns:a16="http://schemas.microsoft.com/office/drawing/2014/main" val="1120840502"/>
                    </a:ext>
                  </a:extLst>
                </a:gridCol>
                <a:gridCol w="668888">
                  <a:extLst>
                    <a:ext uri="{9D8B030D-6E8A-4147-A177-3AD203B41FA5}">
                      <a16:colId xmlns:a16="http://schemas.microsoft.com/office/drawing/2014/main" val="425736007"/>
                    </a:ext>
                  </a:extLst>
                </a:gridCol>
                <a:gridCol w="1565806">
                  <a:extLst>
                    <a:ext uri="{9D8B030D-6E8A-4147-A177-3AD203B41FA5}">
                      <a16:colId xmlns:a16="http://schemas.microsoft.com/office/drawing/2014/main" val="2086753122"/>
                    </a:ext>
                  </a:extLst>
                </a:gridCol>
                <a:gridCol w="1292170">
                  <a:extLst>
                    <a:ext uri="{9D8B030D-6E8A-4147-A177-3AD203B41FA5}">
                      <a16:colId xmlns:a16="http://schemas.microsoft.com/office/drawing/2014/main" val="1086241760"/>
                    </a:ext>
                  </a:extLst>
                </a:gridCol>
                <a:gridCol w="1854643">
                  <a:extLst>
                    <a:ext uri="{9D8B030D-6E8A-4147-A177-3AD203B41FA5}">
                      <a16:colId xmlns:a16="http://schemas.microsoft.com/office/drawing/2014/main" val="378604143"/>
                    </a:ext>
                  </a:extLst>
                </a:gridCol>
                <a:gridCol w="1170554">
                  <a:extLst>
                    <a:ext uri="{9D8B030D-6E8A-4147-A177-3AD203B41FA5}">
                      <a16:colId xmlns:a16="http://schemas.microsoft.com/office/drawing/2014/main" val="489995399"/>
                    </a:ext>
                  </a:extLst>
                </a:gridCol>
                <a:gridCol w="855112">
                  <a:extLst>
                    <a:ext uri="{9D8B030D-6E8A-4147-A177-3AD203B41FA5}">
                      <a16:colId xmlns:a16="http://schemas.microsoft.com/office/drawing/2014/main" val="3701289378"/>
                    </a:ext>
                  </a:extLst>
                </a:gridCol>
                <a:gridCol w="608080">
                  <a:extLst>
                    <a:ext uri="{9D8B030D-6E8A-4147-A177-3AD203B41FA5}">
                      <a16:colId xmlns:a16="http://schemas.microsoft.com/office/drawing/2014/main" val="2881603210"/>
                    </a:ext>
                  </a:extLst>
                </a:gridCol>
              </a:tblGrid>
              <a:tr h="414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Program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Tip (Axa prioritara)</a:t>
                      </a:r>
                      <a:endParaRPr lang="en-US" sz="8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Numar</a:t>
                      </a:r>
                      <a:r>
                        <a:rPr lang="en-US" sz="800" b="1" u="none" strike="noStrike" dirty="0">
                          <a:effectLst/>
                        </a:rPr>
                        <a:t> contract / data  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ID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b="1" u="none" strike="noStrike" dirty="0">
                          <a:effectLst/>
                        </a:rPr>
                      </a:br>
                      <a:r>
                        <a:rPr lang="en-US" sz="800" b="1" u="none" strike="noStrike" dirty="0" err="1">
                          <a:effectLst/>
                        </a:rPr>
                        <a:t>Titlu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proiectului</a:t>
                      </a:r>
                      <a:r>
                        <a:rPr lang="en-US" sz="800" b="1" u="none" strike="noStrike" dirty="0">
                          <a:effectLst/>
                        </a:rPr>
                        <a:t> in </a:t>
                      </a:r>
                      <a:r>
                        <a:rPr lang="en-US" sz="800" b="1" u="none" strike="noStrike" dirty="0" err="1">
                          <a:effectLst/>
                        </a:rPr>
                        <a:t>Engleza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Responsabil proiect         Numele si prenumele</a:t>
                      </a:r>
                      <a:endParaRPr lang="it-IT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 RON [cu formula]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Valoare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totală</a:t>
                      </a:r>
                      <a:r>
                        <a:rPr lang="en-US" sz="800" b="1" u="none" strike="noStrike" dirty="0">
                          <a:effectLst/>
                        </a:rPr>
                        <a:t> ctr. EURO</a:t>
                      </a:r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3158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75/12.08.2019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1''--111-P 1-1 1-\1( -'.!O I 9-0063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Bădulescu</a:t>
                      </a:r>
                      <a:r>
                        <a:rPr lang="en-US" sz="800" u="none" strike="noStrike" dirty="0">
                          <a:effectLst/>
                        </a:rPr>
                        <a:t> Daniel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10,333.42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106717013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261/11.11.2019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PN-lll-Pl-1.l-MC-2019-0330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Bădulescu Daniel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6,041.07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012548592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56/08.08.2019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PN-lll-Pl-1.l-MC-2019-2544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Ban Olimpia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10,196.00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671775493"/>
                  </a:ext>
                </a:extLst>
              </a:tr>
              <a:tr h="224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421/26.11.2019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PN-III-Pl-l.1-MC-2019-1989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Bodog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8,469.63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198877774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55/08.08.2019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PN-III-Pl-1.1-MC-2019-0468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Bogdan Victoria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10,039.00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3020075662"/>
                  </a:ext>
                </a:extLst>
              </a:tr>
              <a:tr h="21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385/20.11.2019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PN-III-Pl-1.1-MC-2019-1911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Bogdan Victoria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4,458.16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2234449896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67/12.08.2019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Pi\'-[11-Pl -1.J-&gt;&lt;IC-2019-0597</a:t>
                      </a:r>
                      <a:endParaRPr lang="pl-PL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Bora Carmen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7,098.52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1395198121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336/14.11.2019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PN-III-Pl-1.1-MC-2019-1779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Cavalu Simona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12,302.14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2954491671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269/11.11.2019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PN-lll-Pl-1.1-MC-2019-0783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Coita Dorin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5,512.94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555522777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197/28.10.2019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PN-III-Pl-1.1-MC-2019-1230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Droj Gabriela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6,919.00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659075519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208/29.10.2019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PN·lll-Pl -1.1-MC-2019-0966 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Droj Laurentiu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6,919.00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336229238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432/27.11.2019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PN-III-Pl-1.1-MC-2019-0654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Fora Andreea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8,426.96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1998252051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161/16.10.2019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PN-III-Pl-1.1-MC-2019-2016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Matei Mirabela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8,213.51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044335619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415/26.11.2019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PN-III-Pl-1.1-MC-2019-1965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Mester Liana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8,488.39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917788677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430/27.11.2019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PN-III-Pl-1.1-MC-2019-1995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Pop Anamaria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8,380.05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3768236294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438/28.11.2019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PN-III-Pl-1.1-MC-2019-241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Popa Adela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7,193.61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54778367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129/19.08.2019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PN-III-Pl-1.1-MC-2019-0387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Simut Ramona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5,370.00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3000581423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441/28.11.2019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PN-III-Pl-l.1-:MC-2019-2397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Tarcza Teodora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7,254.93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196472635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 III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RU-MCI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334/13.11.2019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PN-III-Pl-l.1-:MC-2019-0969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Mobility Projects for Researchers 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Vlad Daciana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6,579.14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142846808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FDI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D6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5722/02.04.2020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CNFIS-FDI-2020-0631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Development of Capacity for Integrated Research on Areas of Smart Specialization at the University of Oradea 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Prada Marcela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912131495"/>
                  </a:ext>
                </a:extLst>
              </a:tr>
              <a:tr h="336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POR/275/10/3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6142/24.09.2020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124641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SMART Campus University of Oradea - Stage II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Prada Marcela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29,996,682.93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059489754"/>
                  </a:ext>
                </a:extLst>
              </a:tr>
              <a:tr h="47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1.1.A-Apel2 Sprijinirea ITT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6590/29.12.2020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140830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Development of the Technology Transfer Center of the University of Oradea - Smart Industries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Bungău Constantin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29,061,000.00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4083935217"/>
                  </a:ext>
                </a:extLst>
              </a:tr>
              <a:tr h="425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POR/2018/1/1.1.B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6112/21.09.2020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128043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The Foundation of Bihor Scientific and Technological Park</a:t>
                      </a:r>
                      <a:endParaRPr lang="en-GB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Bungău Constantin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500,000.00</a:t>
                      </a:r>
                      <a:endParaRPr lang="en-US" sz="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0.00</a:t>
                      </a:r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71" marR="7471" marT="7471" marB="0" anchor="ctr"/>
                </a:tc>
                <a:extLst>
                  <a:ext uri="{0D108BD9-81ED-4DB2-BD59-A6C34878D82A}">
                    <a16:rowId xmlns:a16="http://schemas.microsoft.com/office/drawing/2014/main" val="255695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8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11907-F78B-40B0-B3BC-57EF14D8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72" y="-123987"/>
            <a:ext cx="12036436" cy="5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FBB95-9091-4B45-82E8-5D19A85E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2" y="324098"/>
            <a:ext cx="8632533" cy="61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3EA41-049C-4F0D-9DBE-665D7F3F3F93}"/>
              </a:ext>
            </a:extLst>
          </p:cNvPr>
          <p:cNvSpPr txBox="1"/>
          <p:nvPr/>
        </p:nvSpPr>
        <p:spPr>
          <a:xfrm>
            <a:off x="73540" y="151099"/>
            <a:ext cx="901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Universitatea of Oradea </a:t>
            </a:r>
            <a:r>
              <a:rPr lang="en-US" b="1" dirty="0"/>
              <a:t>- </a:t>
            </a:r>
            <a:r>
              <a:rPr lang="ro-RO" b="1" dirty="0"/>
              <a:t>Reviste cotate în bazele de date internaționale</a:t>
            </a:r>
            <a:r>
              <a:rPr lang="en-US" b="1" dirty="0"/>
              <a:t> </a:t>
            </a:r>
            <a:r>
              <a:rPr lang="ro-RO" b="1" dirty="0"/>
              <a:t>- 2020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599B73-D43D-4090-9DC3-E74C5FD25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47820"/>
              </p:ext>
            </p:extLst>
          </p:nvPr>
        </p:nvGraphicFramePr>
        <p:xfrm>
          <a:off x="193513" y="646970"/>
          <a:ext cx="4312994" cy="6105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466">
                  <a:extLst>
                    <a:ext uri="{9D8B030D-6E8A-4147-A177-3AD203B41FA5}">
                      <a16:colId xmlns:a16="http://schemas.microsoft.com/office/drawing/2014/main" val="2406487836"/>
                    </a:ext>
                  </a:extLst>
                </a:gridCol>
                <a:gridCol w="691162">
                  <a:extLst>
                    <a:ext uri="{9D8B030D-6E8A-4147-A177-3AD203B41FA5}">
                      <a16:colId xmlns:a16="http://schemas.microsoft.com/office/drawing/2014/main" val="4279906446"/>
                    </a:ext>
                  </a:extLst>
                </a:gridCol>
                <a:gridCol w="2113557">
                  <a:extLst>
                    <a:ext uri="{9D8B030D-6E8A-4147-A177-3AD203B41FA5}">
                      <a16:colId xmlns:a16="http://schemas.microsoft.com/office/drawing/2014/main" val="1997021353"/>
                    </a:ext>
                  </a:extLst>
                </a:gridCol>
                <a:gridCol w="951809">
                  <a:extLst>
                    <a:ext uri="{9D8B030D-6E8A-4147-A177-3AD203B41FA5}">
                      <a16:colId xmlns:a16="http://schemas.microsoft.com/office/drawing/2014/main" val="2019666018"/>
                    </a:ext>
                  </a:extLst>
                </a:gridCol>
              </a:tblGrid>
              <a:tr h="441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Baza</a:t>
                      </a:r>
                      <a:endParaRPr lang="en-GB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 date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Facultatea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Denumire revistă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Numele si prenumele redactorului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473964620"/>
                  </a:ext>
                </a:extLst>
              </a:tr>
              <a:tr h="14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Reviste </a:t>
                      </a:r>
                      <a:r>
                        <a:rPr lang="en-US" sz="1000" b="1" dirty="0" err="1">
                          <a:effectLst/>
                          <a:highlight>
                            <a:srgbClr val="FFFF00"/>
                          </a:highlight>
                        </a:rPr>
                        <a:t>cotate</a:t>
                      </a: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 ISI / </a:t>
                      </a:r>
                      <a:r>
                        <a:rPr lang="en-US" sz="1000" b="1" dirty="0" err="1">
                          <a:effectLst/>
                          <a:highlight>
                            <a:srgbClr val="FFFF00"/>
                          </a:highlight>
                        </a:rPr>
                        <a:t>categorie</a:t>
                      </a: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 A</a:t>
                      </a:r>
                      <a:endParaRPr lang="en-GB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98856"/>
                  </a:ext>
                </a:extLst>
              </a:tr>
              <a:tr h="59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ISI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North-western Journal of Zoology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n-lt"/>
                        </a:rPr>
                        <a:t>Sas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-Kovacs Istvan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720598316"/>
                  </a:ext>
                </a:extLst>
              </a:tr>
              <a:tr h="14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Cat A</a:t>
                      </a: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solidFill>
                            <a:schemeClr val="bg1"/>
                          </a:solidFill>
                          <a:effectLst/>
                        </a:rPr>
                        <a:t>Litere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Studii de lingvistică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Vlad Daciana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020175"/>
                  </a:ext>
                </a:extLst>
              </a:tr>
              <a:tr h="14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</a:rPr>
                        <a:t>Reviste indexate Scopus</a:t>
                      </a:r>
                      <a:endParaRPr lang="en-GB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27688"/>
                  </a:ext>
                </a:extLst>
              </a:tr>
              <a:tr h="159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Scp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Biharean Biologist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n-lt"/>
                        </a:rPr>
                        <a:t>Sas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-Kovacs Istvan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3116702498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Scp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Analele Universităţii din Oradea, Fascicula Biologie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Blidar Cristian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282833708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Scp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IETI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Journal of Electrical and Electronics Engineering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Neamtu</a:t>
                      </a:r>
                      <a:r>
                        <a:rPr lang="en-US" sz="800" dirty="0">
                          <a:effectLst/>
                        </a:rPr>
                        <a:t> Ovidiu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4193899271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Scp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SSU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Journal of Psychological and Educational Research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Marian Mihai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882599886"/>
                  </a:ext>
                </a:extLst>
              </a:tr>
              <a:tr h="14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Scp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Geojournal of Turism and Geosites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Ilieș Dorina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232712368"/>
                  </a:ext>
                </a:extLst>
              </a:tr>
              <a:tr h="441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Reviste în minimum două baze de date recunoscute pe domeniu de către CNATDCU</a:t>
                      </a:r>
                      <a:endParaRPr lang="en-GB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55370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IEMI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Annals of the University of Oradea, Fascicle of Textiles, Leatherwork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Indrie Liliana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256230743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IRISPSC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Journal of Identity and Migration Studies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Matiuţa Cristina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944821549"/>
                  </a:ext>
                </a:extLst>
              </a:tr>
              <a:tr h="14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IRISPSC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Eurolimes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Horga Ioan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570647633"/>
                  </a:ext>
                </a:extLst>
              </a:tr>
              <a:tr h="441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IRISPSC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Analele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Universităţii</a:t>
                      </a:r>
                      <a:r>
                        <a:rPr lang="en-US" sz="800" dirty="0">
                          <a:effectLst/>
                        </a:rPr>
                        <a:t> din Oradea, </a:t>
                      </a:r>
                      <a:r>
                        <a:rPr lang="en-US" sz="800" dirty="0" err="1">
                          <a:effectLst/>
                        </a:rPr>
                        <a:t>Seria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Relaţii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Internaţionale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şi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Studii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Europene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Brie Mircea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650475777"/>
                  </a:ext>
                </a:extLst>
              </a:tr>
              <a:tr h="441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Litere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ALLRO: </a:t>
                      </a:r>
                      <a:r>
                        <a:rPr lang="fr-FR" sz="800" dirty="0" err="1">
                          <a:effectLst/>
                        </a:rPr>
                        <a:t>Analele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Universităţii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din</a:t>
                      </a:r>
                      <a:r>
                        <a:rPr lang="fr-FR" sz="800" dirty="0">
                          <a:effectLst/>
                        </a:rPr>
                        <a:t> Oradea, </a:t>
                      </a:r>
                      <a:r>
                        <a:rPr lang="fr-FR" sz="800" dirty="0" err="1">
                          <a:effectLst/>
                        </a:rPr>
                        <a:t>Fascicula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Limba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şi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Literatura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Română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Sala Dana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4185372702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 Ec.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Analele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Universităţii</a:t>
                      </a:r>
                      <a:r>
                        <a:rPr lang="en-US" sz="800" dirty="0">
                          <a:effectLst/>
                        </a:rPr>
                        <a:t> din Oradea, </a:t>
                      </a:r>
                      <a:r>
                        <a:rPr lang="en-US" sz="800" dirty="0" err="1">
                          <a:effectLst/>
                        </a:rPr>
                        <a:t>Stiinţe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Economice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Giurgiu Adriana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185252932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Soc.Um.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Romanian Journal of School Psychology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Drugaş Marius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3868848080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</a:rPr>
                        <a:t>St Ec.</a:t>
                      </a:r>
                      <a:endParaRPr lang="en-GB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</a:rPr>
                        <a:t>Journal of Languages for Specific Purposes</a:t>
                      </a:r>
                      <a:endParaRPr lang="en-GB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</a:rPr>
                        <a:t>Horea Ioana</a:t>
                      </a:r>
                      <a:endParaRPr lang="en-GB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1466491206"/>
                  </a:ext>
                </a:extLst>
              </a:tr>
              <a:tr h="441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Litere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Confluente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Cistelecan Ioana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6100244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ED9012-39E9-47BD-BD82-1780205D6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7953"/>
              </p:ext>
            </p:extLst>
          </p:nvPr>
        </p:nvGraphicFramePr>
        <p:xfrm>
          <a:off x="4579672" y="646970"/>
          <a:ext cx="4432592" cy="478085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6414">
                  <a:extLst>
                    <a:ext uri="{9D8B030D-6E8A-4147-A177-3AD203B41FA5}">
                      <a16:colId xmlns:a16="http://schemas.microsoft.com/office/drawing/2014/main" val="4262275955"/>
                    </a:ext>
                  </a:extLst>
                </a:gridCol>
                <a:gridCol w="535386">
                  <a:extLst>
                    <a:ext uri="{9D8B030D-6E8A-4147-A177-3AD203B41FA5}">
                      <a16:colId xmlns:a16="http://schemas.microsoft.com/office/drawing/2014/main" val="145581198"/>
                    </a:ext>
                  </a:extLst>
                </a:gridCol>
                <a:gridCol w="2327974">
                  <a:extLst>
                    <a:ext uri="{9D8B030D-6E8A-4147-A177-3AD203B41FA5}">
                      <a16:colId xmlns:a16="http://schemas.microsoft.com/office/drawing/2014/main" val="2999164054"/>
                    </a:ext>
                  </a:extLst>
                </a:gridCol>
                <a:gridCol w="1002818">
                  <a:extLst>
                    <a:ext uri="{9D8B030D-6E8A-4147-A177-3AD203B41FA5}">
                      <a16:colId xmlns:a16="http://schemas.microsoft.com/office/drawing/2014/main" val="3701178834"/>
                    </a:ext>
                  </a:extLst>
                </a:gridCol>
              </a:tblGrid>
              <a:tr h="309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0" dirty="0">
                          <a:effectLst/>
                        </a:rPr>
                        <a:t>PM</a:t>
                      </a:r>
                      <a:endParaRPr lang="en-GB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0" dirty="0">
                          <a:effectLst/>
                          <a:latin typeface="+mj-lt"/>
                        </a:rPr>
                        <a:t>Natural Resources and Sustainable Development</a:t>
                      </a:r>
                      <a:endParaRPr lang="en-GB" sz="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0" dirty="0">
                          <a:effectLst/>
                          <a:latin typeface="+mj-lt"/>
                        </a:rPr>
                        <a:t>Sabău Nicu Cornel</a:t>
                      </a:r>
                      <a:endParaRPr lang="en-GB" sz="8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4049773228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>
                          <a:effectLst/>
                        </a:rPr>
                        <a:t>IEMI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  <a:latin typeface="+mj-lt"/>
                        </a:rPr>
                        <a:t>Journal of Sustainable Energy 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Moldovan </a:t>
                      </a: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Vasile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225864066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CCA</a:t>
                      </a: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Journal of Applied Engineering Sciences</a:t>
                      </a: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Buda Aurelian </a:t>
                      </a:r>
                      <a:r>
                        <a:rPr lang="en-GB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Stelian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707409510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Stiinte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  <a:latin typeface="+mj-lt"/>
                        </a:rPr>
                        <a:t>Analele Universităţii din Oradea, Fascicola Matematică 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  <a:latin typeface="+mj-lt"/>
                        </a:rPr>
                        <a:t>Gal Sorin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2972118036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St Ec.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  <a:latin typeface="+mj-lt"/>
                        </a:rPr>
                        <a:t>Oradea Journal of Business and Economics 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Badulescu</a:t>
                      </a: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Daniel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3758570113"/>
                  </a:ext>
                </a:extLst>
              </a:tr>
              <a:tr h="221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</a:rPr>
                        <a:t>GTS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>
                          <a:effectLst/>
                          <a:latin typeface="+mj-lt"/>
                        </a:rPr>
                        <a:t>Geosport for Society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Ilies</a:t>
                      </a: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Alexandru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/>
                </a:tc>
                <a:extLst>
                  <a:ext uri="{0D108BD9-81ED-4DB2-BD59-A6C34878D82A}">
                    <a16:rowId xmlns:a16="http://schemas.microsoft.com/office/drawing/2014/main" val="4189646918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err="1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Universitatii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din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Oradea </a:t>
                      </a:r>
                      <a:r>
                        <a:rPr lang="fr-FR" sz="800" dirty="0" err="1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Chimie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Badea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Gabriela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38000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din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Oradea</a:t>
                      </a:r>
                      <a:r>
                        <a:rPr lang="fr-FR" sz="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 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Educatie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fizica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si Sport 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Paul Dragoş</a:t>
                      </a:r>
                      <a:endParaRPr lang="en-US" sz="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153636"/>
                  </a:ext>
                </a:extLst>
              </a:tr>
              <a:tr h="469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Seria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Geografie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Ilies</a:t>
                      </a: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Alexandru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596286"/>
                  </a:ext>
                </a:extLst>
              </a:tr>
              <a:tr h="469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Revista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Română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Geografie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Politică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Ilies</a:t>
                      </a: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Alexandru</a:t>
                      </a:r>
                      <a:endParaRPr lang="en-GB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722018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BDI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din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Oradea,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Ecotoxicologie,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Zootehnie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si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Tehnologii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de Industrie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Alimentară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Chereji Ioan</a:t>
                      </a:r>
                      <a:endParaRPr lang="en-US" sz="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985104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BDI</a:t>
                      </a: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Protecţia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Mediului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Borza Ioana Maria</a:t>
                      </a:r>
                      <a:endParaRPr lang="en-US" sz="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949435"/>
                  </a:ext>
                </a:extLst>
              </a:tr>
              <a:tr h="469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BDI</a:t>
                      </a: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Revista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Romana de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Kinetoterapie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Boca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Ioan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Cosmin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860985"/>
                  </a:ext>
                </a:extLst>
              </a:tr>
              <a:tr h="309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BDI</a:t>
                      </a:r>
                    </a:p>
                  </a:txBody>
                  <a:tcPr marL="36456" marR="364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IIETIS</a:t>
                      </a:r>
                    </a:p>
                  </a:txBody>
                  <a:tcPr marL="36456" marR="36456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Computer Science and Control Systems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Gergely Eugen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52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56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017B-C62D-47E7-A31A-028ECBE2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48444"/>
            <a:ext cx="8734425" cy="8374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/>
              <a:t>Universitat</a:t>
            </a:r>
            <a:r>
              <a:rPr lang="ro-RO" sz="2800" b="1" dirty="0"/>
              <a:t>ea</a:t>
            </a:r>
            <a:r>
              <a:rPr lang="en-US" sz="2800" b="1" dirty="0"/>
              <a:t> din Oradea </a:t>
            </a:r>
            <a:br>
              <a:rPr lang="ro-RO" sz="2800" b="1" dirty="0"/>
            </a:br>
            <a:r>
              <a:rPr lang="ro-RO" sz="2800" b="1" dirty="0"/>
              <a:t>Laboratoarele în Baza de date europeană  </a:t>
            </a:r>
            <a:r>
              <a:rPr lang="en-US" sz="2800" b="1" dirty="0"/>
              <a:t>EERIS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81683-A015-4B20-A73C-695D530A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42" t="6112" r="69922" b="83681"/>
          <a:stretch/>
        </p:blipFill>
        <p:spPr>
          <a:xfrm>
            <a:off x="2740509" y="1753232"/>
            <a:ext cx="3877730" cy="11515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2621A-0EBC-4931-83C8-AD4D9D0B9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7" t="18904" r="24572" b="46374"/>
          <a:stretch/>
        </p:blipFill>
        <p:spPr>
          <a:xfrm>
            <a:off x="0" y="2904800"/>
            <a:ext cx="9144000" cy="39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E85E9-94DB-4E63-8515-3A8751F7D78C}"/>
              </a:ext>
            </a:extLst>
          </p:cNvPr>
          <p:cNvSpPr/>
          <p:nvPr/>
        </p:nvSpPr>
        <p:spPr>
          <a:xfrm>
            <a:off x="646328" y="668728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FFFF00"/>
                </a:solidFill>
              </a:rPr>
              <a:t>Universit</a:t>
            </a:r>
            <a:r>
              <a:rPr lang="en-US" sz="2400" b="1" dirty="0">
                <a:solidFill>
                  <a:srgbClr val="FFFF00"/>
                </a:solidFill>
              </a:rPr>
              <a:t>atea</a:t>
            </a:r>
            <a:r>
              <a:rPr lang="ro-RO" sz="2400" b="1" dirty="0">
                <a:solidFill>
                  <a:srgbClr val="FFFF00"/>
                </a:solidFill>
              </a:rPr>
              <a:t> din Oradea</a:t>
            </a:r>
            <a:r>
              <a:rPr lang="en-US" sz="2400" b="1" dirty="0">
                <a:solidFill>
                  <a:srgbClr val="FFFF00"/>
                </a:solidFill>
              </a:rPr>
              <a:t> - </a:t>
            </a:r>
            <a:r>
              <a:rPr lang="ro-RO" sz="2400" b="1" dirty="0">
                <a:solidFill>
                  <a:srgbClr val="FFFF00"/>
                </a:solidFill>
              </a:rPr>
              <a:t>Clasamente internaționale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8926-6832-4E87-9638-CA0101D0C47F}"/>
              </a:ext>
            </a:extLst>
          </p:cNvPr>
          <p:cNvSpPr txBox="1"/>
          <p:nvPr/>
        </p:nvSpPr>
        <p:spPr>
          <a:xfrm>
            <a:off x="1799132" y="4570899"/>
            <a:ext cx="5759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QS World University Rankings (QS): </a:t>
            </a:r>
          </a:p>
          <a:p>
            <a:r>
              <a:rPr lang="en-GB" sz="1400" b="1" dirty="0"/>
              <a:t>(reputatie academica si a angajatorului, fractie studenti/cadre, </a:t>
            </a:r>
          </a:p>
          <a:p>
            <a:r>
              <a:rPr lang="en-GB" sz="1400" b="1" dirty="0"/>
              <a:t>citari, studenti internationali)</a:t>
            </a:r>
          </a:p>
          <a:p>
            <a:r>
              <a:rPr lang="en-GB" sz="1400" b="1" dirty="0">
                <a:hlinkClick r:id="rId2"/>
              </a:rPr>
              <a:t>https://www.topuniversities.com/universities/country/romania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B8E27-B241-4AB2-8B32-84C050757E92}"/>
              </a:ext>
            </a:extLst>
          </p:cNvPr>
          <p:cNvSpPr txBox="1"/>
          <p:nvPr/>
        </p:nvSpPr>
        <p:spPr>
          <a:xfrm>
            <a:off x="1799132" y="2085354"/>
            <a:ext cx="50593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Scimago Institutions Rankings (Scimago): </a:t>
            </a:r>
          </a:p>
          <a:p>
            <a:r>
              <a:rPr lang="en-GB" sz="1400" b="1" dirty="0"/>
              <a:t>(impact cercetare, factor inovare, factor societal)</a:t>
            </a:r>
          </a:p>
          <a:p>
            <a:r>
              <a:rPr lang="en-GB" sz="1400" b="1" dirty="0">
                <a:hlinkClick r:id="rId3"/>
              </a:rPr>
              <a:t>https://www.scimagoir.com/rankings.php?country=ROU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97AF9-1298-4BA2-B850-6F9E6F213A6D}"/>
              </a:ext>
            </a:extLst>
          </p:cNvPr>
          <p:cNvSpPr txBox="1"/>
          <p:nvPr/>
        </p:nvSpPr>
        <p:spPr>
          <a:xfrm>
            <a:off x="1799132" y="3323551"/>
            <a:ext cx="6268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University Ranking by Academic Performance (URAP): </a:t>
            </a:r>
          </a:p>
          <a:p>
            <a:r>
              <a:rPr lang="en-GB" sz="1400" b="1" dirty="0"/>
              <a:t>(impactul cercetarii prin numar de citari)</a:t>
            </a:r>
          </a:p>
          <a:p>
            <a:r>
              <a:rPr lang="en-GB" sz="1400" b="1" dirty="0">
                <a:hlinkClick r:id="rId4"/>
              </a:rPr>
              <a:t>http://www.urapcenter.org/2018/country.php?ccode=RO&amp;rank=all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7202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316"/>
            <a:ext cx="8229600" cy="1266093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biective</a:t>
            </a:r>
            <a:r>
              <a:rPr lang="en-GB" sz="3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strategice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5" y="2209230"/>
            <a:ext cx="8229600" cy="4127335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Gradului de Încredere Ridicat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în învățământul românesc prin  calitatea proceselor educaționale și a cercetării</a:t>
            </a:r>
          </a:p>
          <a:p>
            <a:pPr marL="64008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daptarea ofertei educaționale la dinamica mediului socio-economic</a:t>
            </a:r>
          </a:p>
          <a:p>
            <a:pPr marL="64008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atea din 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Oradea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ro-RO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excelență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rela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ția cu mediul socio-economic și comunitatea locală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4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89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</a:rPr>
              <a:t>U</a:t>
            </a:r>
            <a:r>
              <a:rPr lang="ro-RO" sz="3600" b="1" dirty="0">
                <a:solidFill>
                  <a:srgbClr val="FFFF00"/>
                </a:solidFill>
                <a:effectLst/>
              </a:rPr>
              <a:t>niversitatea din </a:t>
            </a:r>
            <a:r>
              <a:rPr lang="en-US" sz="3600" b="1" dirty="0">
                <a:solidFill>
                  <a:srgbClr val="FFFF00"/>
                </a:solidFill>
                <a:effectLst/>
              </a:rPr>
              <a:t>O</a:t>
            </a:r>
            <a:r>
              <a:rPr lang="ro-RO" sz="3600" b="1" dirty="0">
                <a:solidFill>
                  <a:srgbClr val="FFFF00"/>
                </a:solidFill>
                <a:effectLst/>
              </a:rPr>
              <a:t>radea </a:t>
            </a:r>
            <a:br>
              <a:rPr lang="ro-RO" sz="3600" b="1" dirty="0">
                <a:solidFill>
                  <a:srgbClr val="FFFF00"/>
                </a:solidFill>
                <a:effectLst/>
              </a:rPr>
            </a:br>
            <a:r>
              <a:rPr lang="en-US" sz="3600" b="1" dirty="0">
                <a:solidFill>
                  <a:srgbClr val="FFFF00"/>
                </a:solidFill>
                <a:effectLst/>
              </a:rPr>
              <a:t> – </a:t>
            </a:r>
            <a:r>
              <a:rPr lang="ro-RO" sz="3100" b="1" dirty="0">
                <a:solidFill>
                  <a:srgbClr val="FFFF00"/>
                </a:solidFill>
                <a:effectLst/>
              </a:rPr>
              <a:t>Universitate antreprenorială </a:t>
            </a:r>
            <a:r>
              <a:rPr lang="en-US" sz="3600" b="1" dirty="0">
                <a:solidFill>
                  <a:srgbClr val="FFFF00"/>
                </a:solidFill>
                <a:effectLst/>
              </a:rPr>
              <a:t>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78503"/>
            <a:ext cx="8708571" cy="46120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i="1" dirty="0">
                <a:solidFill>
                  <a:srgbClr val="FFFF00"/>
                </a:solidFill>
              </a:rPr>
              <a:t>- </a:t>
            </a:r>
            <a:r>
              <a:rPr lang="en-US" b="1" i="1" dirty="0" err="1">
                <a:solidFill>
                  <a:srgbClr val="FFFF00"/>
                </a:solidFill>
              </a:rPr>
              <a:t>Educa</a:t>
            </a:r>
            <a:r>
              <a:rPr lang="ro-RO" b="1" i="1" dirty="0">
                <a:solidFill>
                  <a:srgbClr val="FFFF00"/>
                </a:solidFill>
              </a:rPr>
              <a:t>ție</a:t>
            </a:r>
            <a:endParaRPr lang="en-US" b="1" i="1" dirty="0">
              <a:solidFill>
                <a:srgbClr val="FFFF00"/>
              </a:solidFill>
            </a:endParaRPr>
          </a:p>
          <a:p>
            <a:pPr lvl="0"/>
            <a:r>
              <a:rPr lang="en-US" b="1" i="1" dirty="0">
                <a:solidFill>
                  <a:srgbClr val="FFFF00"/>
                </a:solidFill>
              </a:rPr>
              <a:t>- </a:t>
            </a:r>
            <a:r>
              <a:rPr lang="ro-RO" b="1" i="1" dirty="0">
                <a:solidFill>
                  <a:srgbClr val="FFFF00"/>
                </a:solidFill>
              </a:rPr>
              <a:t>Cercetare</a:t>
            </a:r>
            <a:endParaRPr lang="en-US" b="1" i="1" dirty="0">
              <a:solidFill>
                <a:srgbClr val="FFFF00"/>
              </a:solidFill>
            </a:endParaRPr>
          </a:p>
          <a:p>
            <a:pPr lvl="0"/>
            <a:r>
              <a:rPr lang="en-US" b="1" i="1" dirty="0">
                <a:solidFill>
                  <a:srgbClr val="FFFF00"/>
                </a:solidFill>
              </a:rPr>
              <a:t>- </a:t>
            </a:r>
            <a:r>
              <a:rPr lang="ro-RO" b="1" i="1" dirty="0">
                <a:solidFill>
                  <a:srgbClr val="FFFF00"/>
                </a:solidFill>
              </a:rPr>
              <a:t>Antreprenoriat și inovare</a:t>
            </a:r>
          </a:p>
          <a:p>
            <a:pPr marL="64008" lvl="0" indent="0">
              <a:buNone/>
            </a:pPr>
            <a:endParaRPr lang="ro-RO" b="1" i="1" dirty="0"/>
          </a:p>
          <a:p>
            <a:pPr marL="64008" lvl="0" indent="0">
              <a:buNone/>
            </a:pPr>
            <a:r>
              <a:rPr lang="ro-RO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la  bază</a:t>
            </a: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laboratoare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consultanţă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parteneriate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private;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parteneriate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instituţii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cooperări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reţele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internaţionale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</a:t>
            </a:r>
            <a:endParaRPr lang="en-US" dirty="0"/>
          </a:p>
        </p:txBody>
      </p:sp>
      <p:pic>
        <p:nvPicPr>
          <p:cNvPr id="4" name="Picture 6" descr="http://idea-perpetua.ro/wp-content/themes/infographer/img/idea-perpetua-fonduri-europene-romania-ue-proiecte-consultant-consultanta-firma-companie-accesare-scriere-dezvoltare-elaborare-implementare-management-proiect-european.png">
            <a:extLst>
              <a:ext uri="{FF2B5EF4-FFF2-40B4-BE49-F238E27FC236}">
                <a16:creationId xmlns:a16="http://schemas.microsoft.com/office/drawing/2014/main" id="{B7E4DE14-91F3-44A8-9E67-4DE80BC7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95" y="1630261"/>
            <a:ext cx="302820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5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Obiective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67773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/>
              <a:t> </a:t>
            </a:r>
          </a:p>
          <a:p>
            <a:pPr lvl="0"/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Identificarea </a:t>
            </a:r>
            <a:r>
              <a:rPr lang="ro-RO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domeniilor de prioritate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ro-RO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realizarea transferului tehnologic </a:t>
            </a:r>
          </a:p>
          <a:p>
            <a:pPr marL="64008" lv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Definirea profilului antreprenorial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al universității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5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3" y="930103"/>
            <a:ext cx="8229600" cy="189261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i="1" dirty="0">
                <a:solidFill>
                  <a:srgbClr val="FFFF00"/>
                </a:solidFill>
              </a:rPr>
              <a:t>Centrul național de cercetări geotermale</a:t>
            </a:r>
            <a:br>
              <a:rPr lang="ro-RO" sz="2800" b="1" i="1" dirty="0">
                <a:solidFill>
                  <a:srgbClr val="FFFF00"/>
                </a:solidFill>
              </a:rPr>
            </a:br>
            <a:r>
              <a:rPr lang="ro-RO" sz="2200" b="1" i="1" dirty="0">
                <a:solidFill>
                  <a:srgbClr val="FFFF00"/>
                </a:solidFill>
              </a:rPr>
              <a:t>- infrastructură de inovare și transfer tehnologic-</a:t>
            </a:r>
            <a:br>
              <a:rPr lang="ro-RO" sz="2800" b="1" i="1" dirty="0">
                <a:solidFill>
                  <a:srgbClr val="FFFF00"/>
                </a:solidFill>
              </a:rPr>
            </a:br>
            <a:br>
              <a:rPr lang="ro-RO" sz="2800" b="1" i="1" dirty="0">
                <a:solidFill>
                  <a:srgbClr val="FFFF00"/>
                </a:solidFill>
              </a:rPr>
            </a:br>
            <a:r>
              <a:rPr lang="ro-RO" sz="2800" b="1" i="1" dirty="0">
                <a:solidFill>
                  <a:srgbClr val="FFFF00"/>
                </a:solidFill>
              </a:rPr>
              <a:t>Centrul de Transfer Tehnologic</a:t>
            </a:r>
            <a:br>
              <a:rPr lang="ro-RO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"CNCG - CTT Oradea"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1497"/>
            <a:ext cx="8229600" cy="3352800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Fondat: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2006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Acreditat: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Certificat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32 / 12.06.2008 </a:t>
            </a:r>
            <a:r>
              <a:rPr lang="ro-RO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Ministerul Cercetării și Inovării</a:t>
            </a:r>
            <a:r>
              <a:rPr lang="en-GB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https://www.uoradea.ro/Centrul+de+transfer+tehnologic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2F7D-058C-468D-8AFE-41721450A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Centrul de Transfer Tehnologic</a:t>
            </a:r>
            <a:br>
              <a:rPr lang="ro-RO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"CNCG - CTT Oradea"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CFEBE-22F1-4DDA-8409-CD4547322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831432"/>
          </a:xfrm>
        </p:spPr>
        <p:txBody>
          <a:bodyPr>
            <a:normAutofit/>
          </a:bodyPr>
          <a:lstStyle/>
          <a:p>
            <a:pPr lvl="0" algn="l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iunea</a:t>
            </a:r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să promoveze rezultatele cercetării, să faciliteze stabilirea de parteneriate naționale și internaționale.</a:t>
            </a:r>
          </a:p>
          <a:p>
            <a:pPr lvl="0" algn="l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</a:t>
            </a:r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Promovarea rezultatelor cercetarii în economie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F408-65BE-422C-B78E-C1481BC4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91" y="226840"/>
            <a:ext cx="8581293" cy="5444197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Domeniile de cercetare  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"CNCG - CTT Oradea„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o-RO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Energie geotermală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Agricultură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Silvicultură și prelucrarea lemnului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Industria lemnului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Balneologie</a:t>
            </a: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https://www.uoradea.ro/Centrul+de+transfer+tehnologic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13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9"/>
            <a:ext cx="8889023" cy="928375"/>
          </a:xfrm>
        </p:spPr>
        <p:txBody>
          <a:bodyPr>
            <a:normAutofit fontScale="90000"/>
          </a:bodyPr>
          <a:lstStyle/>
          <a:p>
            <a:r>
              <a:rPr lang="ro-RO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Proiecte care implică Transferul tehnologic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6" y="942534"/>
            <a:ext cx="8889023" cy="2769577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o-RO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Parcul științific și Tehnologic Bihor</a:t>
            </a:r>
          </a:p>
          <a:p>
            <a:pPr marL="64008" indent="0" algn="ctr">
              <a:buNone/>
            </a:pP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Partneri: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atea din Oradea</a:t>
            </a:r>
          </a:p>
          <a:p>
            <a:pPr marL="64008" indent="0">
              <a:buNone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	 Consiliul județean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Bihor  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	  Parcul Industrial Bihor </a:t>
            </a:r>
          </a:p>
          <a:p>
            <a:pPr marL="64008" indent="0">
              <a:buNone/>
            </a:pP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Regional Operational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 Axis 1, North-West Regional Development Agency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8D515-92BA-46B0-9421-5E066CE9609C}"/>
              </a:ext>
            </a:extLst>
          </p:cNvPr>
          <p:cNvSpPr txBox="1"/>
          <p:nvPr/>
        </p:nvSpPr>
        <p:spPr>
          <a:xfrm>
            <a:off x="127487" y="4352092"/>
            <a:ext cx="88890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80000"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Centrul de Transfer Tehnologic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Smart Industries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defTabSz="914400">
              <a:spcBef>
                <a:spcPct val="20000"/>
              </a:spcBef>
              <a:buClr>
                <a:srgbClr val="98C723"/>
              </a:buClr>
              <a:buSzPct val="80000"/>
              <a:defRPr/>
            </a:pPr>
            <a:endParaRPr kumimoji="0" lang="ro-RO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defTabSz="914400">
              <a:spcBef>
                <a:spcPct val="20000"/>
              </a:spcBef>
              <a:buClr>
                <a:srgbClr val="98C723"/>
              </a:buClr>
              <a:buSzPct val="80000"/>
              <a:defRPr/>
            </a:pP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Universit</a:t>
            </a:r>
            <a:r>
              <a:rPr kumimoji="0" lang="ro-RO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atea din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Oradea</a:t>
            </a:r>
            <a:r>
              <a:rPr kumimoji="0" lang="ro-RO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valoare estimată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5.820.000 euro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Regional Operational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 Axis 1, North-West Regional Development Agency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8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1979" y="408049"/>
            <a:ext cx="7895968" cy="50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atea din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Oradea</a:t>
            </a: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universitate comprehensivă de educație și cercetare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Departamente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facul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tăți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49/15</a:t>
            </a: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Cadre universitare: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930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(202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-2021):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aproximativ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17.000</a:t>
            </a:r>
          </a:p>
          <a:p>
            <a:pPr>
              <a:lnSpc>
                <a:spcPct val="150000"/>
              </a:lnSpc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Programe de studii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22570"/>
          </a:xfrm>
        </p:spPr>
        <p:txBody>
          <a:bodyPr>
            <a:normAutofit fontScale="85000" lnSpcReduction="20000"/>
          </a:bodyPr>
          <a:lstStyle/>
          <a:p>
            <a:r>
              <a:rPr lang="ro-RO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Ciclul I – LICENȚĂ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programe de studiu: </a:t>
            </a:r>
          </a:p>
          <a:p>
            <a:pPr marL="64008" indent="0">
              <a:buNone/>
            </a:pPr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limba română,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limba engleză</a:t>
            </a:r>
          </a:p>
          <a:p>
            <a:pPr marL="6400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Ciclul II– MASTER</a:t>
            </a:r>
          </a:p>
          <a:p>
            <a:pPr marL="64008" indent="0">
              <a:buNone/>
            </a:pPr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programe de studiu: </a:t>
            </a:r>
          </a:p>
          <a:p>
            <a:pPr marL="64008" indent="0">
              <a:buNone/>
            </a:pPr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limba română,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limba engleză</a:t>
            </a:r>
          </a:p>
          <a:p>
            <a:pPr marL="6400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Ciclul III– DOCTORAT</a:t>
            </a:r>
          </a:p>
          <a:p>
            <a:pPr marL="537210" lvl="1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7 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școli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doctoral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537210" lvl="1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17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domenii de doctorat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7210" lvl="1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643 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doctora</a:t>
            </a:r>
            <a:r>
              <a:rPr lang="ro-RO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nzi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5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Strategia cercetării științifice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2808"/>
            <a:ext cx="8435009" cy="357887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Cercetare inter și multi-disciplinară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în domeniile prioritare de dezvoltare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Laboratoare de cercetare interdisciplinară</a:t>
            </a:r>
          </a:p>
          <a:p>
            <a:endParaRPr lang="ro-RO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Granturi /mobilități bilaterale pentru cercetători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3319-F059-47B8-BE32-40F50027A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3" y="7084"/>
            <a:ext cx="8062912" cy="851046"/>
          </a:xfrm>
        </p:spPr>
        <p:txBody>
          <a:bodyPr>
            <a:normAutofit/>
          </a:bodyPr>
          <a:lstStyle/>
          <a:p>
            <a:pPr algn="ctr"/>
            <a:r>
              <a:rPr lang="en-US" sz="4400" b="1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Obiective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4D60A-E25F-4BA0-8370-D36171CE8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34" y="1016390"/>
            <a:ext cx="8765931" cy="503271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220000"/>
              </a:lnSpc>
            </a:pP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Promovarea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excelenţei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în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cercetarea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ştiinţifică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220000"/>
              </a:lnSpc>
            </a:pP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Creșterea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vizibilității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rezultatelor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cercetării</a:t>
            </a:r>
            <a:endParaRPr lang="en-US" sz="12800" b="1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220000"/>
              </a:lnSpc>
            </a:pP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Dezvoltarea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infrastructurii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de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cercetare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Creşterea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gradului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de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absorbţie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a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fondurilor</a:t>
            </a:r>
            <a:endParaRPr lang="en-US" sz="12800" b="1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220000"/>
              </a:lnSpc>
            </a:pP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Dezvoltarea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transferului</a:t>
            </a:r>
            <a:r>
              <a:rPr lang="en-US" sz="1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12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tehnologic</a:t>
            </a:r>
            <a:endParaRPr lang="en-US" sz="12800" b="1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E7FCD4"/>
                </a:highlight>
                <a:latin typeface="Times New Roman" panose="02020603050405020304" pitchFamily="18" charset="0"/>
              </a:rPr>
              <a:t> </a:t>
            </a:r>
          </a:p>
          <a:p>
            <a:endParaRPr lang="en-US" dirty="0">
              <a:highlight>
                <a:srgbClr val="E7FCD4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45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807" y="168640"/>
            <a:ext cx="6751480" cy="844614"/>
          </a:xfrm>
        </p:spPr>
        <p:txBody>
          <a:bodyPr>
            <a:normAutofit/>
          </a:bodyPr>
          <a:lstStyle/>
          <a:p>
            <a:r>
              <a:rPr lang="ro-RO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Școli Doctorale - IOSUD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013254"/>
            <a:ext cx="8801100" cy="5308415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O parte importantă a cercetării științifice se desfășoară în cadrul Școlilor doctorale</a:t>
            </a:r>
          </a:p>
          <a:p>
            <a:pPr marL="64008" indent="0">
              <a:buNone/>
            </a:pPr>
            <a:r>
              <a:rPr lang="ro-RO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Școli doctorale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domenii de doctorat-</a:t>
            </a:r>
            <a:endParaRPr lang="en-GB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Științe umaniste și arte- domenii : Filologie, Teologie</a:t>
            </a: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Geografie 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Istorie 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Sociologie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Științe Biomedicale- domenii: Biologie, Farmacie, Medicină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Științe economice – domenii: Administrarea afacerilor, Economie, Finanțe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Științe inginerești – domenii: Agronomie, Inginerie electrică, Inginerie energetică, Inginerie industrială, Inginerie și Management, Matematică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5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340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o-RO" sz="4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Centre de cercetare acreditate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848A3-EF09-424F-9080-B3E35064C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52144"/>
              </p:ext>
            </p:extLst>
          </p:nvPr>
        </p:nvGraphicFramePr>
        <p:xfrm>
          <a:off x="0" y="1172387"/>
          <a:ext cx="9144000" cy="57601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628574955"/>
                    </a:ext>
                  </a:extLst>
                </a:gridCol>
              </a:tblGrid>
              <a:tr h="262091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1.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și Creație Artistică – CCCA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897613757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2.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- Tehnologii Moderne pentru o dezvoltare durabilă – TMDD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802760220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3.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– Managementul Proceselor Energetice – CCMPE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310787042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4.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ECO - Sisteme de Inginerie şi Management - Impact şi Dezvoltare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21184527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5.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Cercetare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Inginerie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Tehnologică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în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Conversia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Energiei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Electromagnetice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– CCITCEE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73654680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6.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în tehnologia informaţiei, electronică şi automatică – CCTIEA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323159169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7.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în Inginerie Integrată și Tehnologii Avansate – CCIITA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923009547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8. Institutul de Studii Euroregionale – ISER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708321844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 9. Centrul de studii interdisciplinare – CSI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377896855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10.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a istoriei evreilor „Eva Heyman” – CCIE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582430086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11.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studii şi analize teritoriale – CSAT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558718628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12. Centrul de Cercetare pentru performanţă umană – CCPU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003108133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13.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a schimbărilor culturale naţionale în contextul globalizării – CCSCNCG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544859115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14.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cercetari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în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științe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medicale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farmaceutice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și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medicină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dentară</a:t>
                      </a:r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– CCFMD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11381304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r>
                        <a:rPr lang="pt-B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15. Centrul de cercetare a Factorilor de Risc pentru Agricultură, Silvicultură, Mediul Înconjurător şi Industrie Alimentară – CCFRASMIIA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36483331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16. Centrul de cercetare a sistemelor biotehnice, ecologice si silvice – CCSBES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726512371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17. Centrul de cercetare interdisciplinar de dezvoltare rurală – CCIDRO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789393123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18.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 de Cercetare Ştiinţe Naturale Aplicate - CCSNA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310477203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19. </a:t>
                      </a:r>
                      <a:r>
                        <a:rPr lang="ro-RO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 de Cercetare în Analiza Matematică Aplicată şi Informatică Teoretică - CCAMAIT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873720667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20. Centrul de Cercetare pentru Competitivitate şi Dezvoltare Durabilă – CCCDD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368072849"/>
                  </a:ext>
                </a:extLst>
              </a:tr>
              <a:tr h="252588">
                <a:tc>
                  <a:txBody>
                    <a:bodyPr/>
                    <a:lstStyle/>
                    <a:p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21.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Cercetare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în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Ştiinţe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Juridice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Administrative – CCSJA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127666672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22. Centrul de Cercetare în Psihologie Aplicată – CCPA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1749239111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23.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Studii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asupra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Transformărilor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Sociale – CSTS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116707034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24. Centrul de Studii Teologice Interdisciplinare – CSTI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2758156751"/>
                  </a:ext>
                </a:extLst>
              </a:tr>
              <a:tr h="263298">
                <a:tc>
                  <a:txBody>
                    <a:bodyPr/>
                    <a:lstStyle/>
                    <a:p>
                      <a:r>
                        <a:rPr lang="it-IT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25. Centrul de Cercetări Interdisciplinare Educaţie-Cultură-Societate – CCIECS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extLst>
                  <a:ext uri="{0D108BD9-81ED-4DB2-BD59-A6C34878D82A}">
                    <a16:rowId xmlns:a16="http://schemas.microsoft.com/office/drawing/2014/main" val="3687468541"/>
                  </a:ext>
                </a:extLst>
              </a:tr>
              <a:tr h="203914">
                <a:tc>
                  <a:txBody>
                    <a:bodyPr/>
                    <a:lstStyle/>
                    <a:p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26.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Centrul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Naţional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Cercetări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35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Geotermale</a:t>
                      </a:r>
                      <a:r>
                        <a:rPr lang="fr-FR" sz="135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– CNCG</a:t>
                      </a:r>
                      <a:endParaRPr lang="en-US" sz="135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extLst>
                  <a:ext uri="{0D108BD9-81ED-4DB2-BD59-A6C34878D82A}">
                    <a16:rowId xmlns:a16="http://schemas.microsoft.com/office/drawing/2014/main" val="351861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1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E63DA-9812-4355-9919-8E23382BE44B}"/>
              </a:ext>
            </a:extLst>
          </p:cNvPr>
          <p:cNvSpPr/>
          <p:nvPr/>
        </p:nvSpPr>
        <p:spPr>
          <a:xfrm>
            <a:off x="1054172" y="53382"/>
            <a:ext cx="673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800" b="1" dirty="0"/>
              <a:t>Universitatea din Oradea</a:t>
            </a:r>
          </a:p>
          <a:p>
            <a:pPr algn="ctr"/>
            <a:r>
              <a:rPr lang="ro-RO" sz="1800" b="1" dirty="0"/>
              <a:t>Articole în  </a:t>
            </a:r>
            <a:r>
              <a:rPr lang="en-US" sz="1800" b="1" dirty="0"/>
              <a:t>Web</a:t>
            </a:r>
            <a:r>
              <a:rPr lang="en-US" sz="1800" b="1" baseline="0" dirty="0"/>
              <a:t> of Science Core Collection </a:t>
            </a:r>
            <a:r>
              <a:rPr lang="ro-RO" sz="1800" b="1" baseline="0" dirty="0"/>
              <a:t>20</a:t>
            </a:r>
            <a:r>
              <a:rPr lang="en-US" sz="1800" b="1" baseline="0" dirty="0"/>
              <a:t>16</a:t>
            </a:r>
            <a:r>
              <a:rPr lang="ro-RO" sz="1800" b="1" baseline="0" dirty="0"/>
              <a:t> - 2020</a:t>
            </a:r>
            <a:endParaRPr lang="en-US" sz="2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4699DA-A2F1-4B35-BA3A-DED12074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919170"/>
            <a:ext cx="107586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2D59A-EAF4-4E33-9EAF-203B8299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745434"/>
            <a:ext cx="8229600" cy="61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4276</TotalTime>
  <Words>3632</Words>
  <Application>Microsoft Office PowerPoint</Application>
  <PresentationFormat>On-screen Show (4:3)</PresentationFormat>
  <Paragraphs>1113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Times New Roman</vt:lpstr>
      <vt:lpstr>Verdana</vt:lpstr>
      <vt:lpstr>Wingdings 2</vt:lpstr>
      <vt:lpstr>Verve</vt:lpstr>
      <vt:lpstr>PowerPoint Presentation</vt:lpstr>
      <vt:lpstr>Obiective strategice</vt:lpstr>
      <vt:lpstr>PowerPoint Presentation</vt:lpstr>
      <vt:lpstr>Programe de studii</vt:lpstr>
      <vt:lpstr>Strategia cercetării științifice</vt:lpstr>
      <vt:lpstr>Obiective</vt:lpstr>
      <vt:lpstr>Școli Doctorale - IOSUD</vt:lpstr>
      <vt:lpstr>26 Centre de cercetare acreditate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Universitatea din Oradea  Laboratoarele în Baza de date europeană  EERIS </vt:lpstr>
      <vt:lpstr>PowerPoint Presentation</vt:lpstr>
      <vt:lpstr>Universitatea din Oradea   – Universitate antreprenorială –</vt:lpstr>
      <vt:lpstr>Obiective </vt:lpstr>
      <vt:lpstr>Centrul național de cercetări geotermale - infrastructură de inovare și transfer tehnologic-  Centrul de Transfer Tehnologic "CNCG - CTT Oradea"</vt:lpstr>
      <vt:lpstr>Centrul de Transfer Tehnologic "CNCG - CTT Oradea"</vt:lpstr>
      <vt:lpstr>Domeniile de cercetare  "CNCG - CTT Oradea„      Energie geotermală     Agricultură     Silvicultură și prelucrarea lemnului     Industria lemnului     Balneologie    Web: https://www.uoradea.ro/Centrul+de+transfer+tehnologic.</vt:lpstr>
      <vt:lpstr>Proiecte care implică Transferul tehnologic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BPPCDI</dc:title>
  <dc:creator>user</dc:creator>
  <cp:lastModifiedBy>Sanda Filip</cp:lastModifiedBy>
  <cp:revision>278</cp:revision>
  <cp:lastPrinted>2015-03-16T07:30:58Z</cp:lastPrinted>
  <dcterms:created xsi:type="dcterms:W3CDTF">2015-03-12T09:06:17Z</dcterms:created>
  <dcterms:modified xsi:type="dcterms:W3CDTF">2021-05-26T13:19:20Z</dcterms:modified>
</cp:coreProperties>
</file>