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482" r:id="rId1"/>
    <p:sldMasterId id="2147484494" r:id="rId2"/>
    <p:sldMasterId id="2147484506" r:id="rId3"/>
  </p:sldMasterIdLst>
  <p:notesMasterIdLst>
    <p:notesMasterId r:id="rId28"/>
  </p:notesMasterIdLst>
  <p:handoutMasterIdLst>
    <p:handoutMasterId r:id="rId29"/>
  </p:handoutMasterIdLst>
  <p:sldIdLst>
    <p:sldId id="394" r:id="rId4"/>
    <p:sldId id="285" r:id="rId5"/>
    <p:sldId id="363" r:id="rId6"/>
    <p:sldId id="347" r:id="rId7"/>
    <p:sldId id="341" r:id="rId8"/>
    <p:sldId id="311" r:id="rId9"/>
    <p:sldId id="361" r:id="rId10"/>
    <p:sldId id="389" r:id="rId11"/>
    <p:sldId id="390" r:id="rId12"/>
    <p:sldId id="391" r:id="rId13"/>
    <p:sldId id="392" r:id="rId14"/>
    <p:sldId id="393" r:id="rId15"/>
    <p:sldId id="357" r:id="rId16"/>
    <p:sldId id="362" r:id="rId17"/>
    <p:sldId id="303" r:id="rId18"/>
    <p:sldId id="364" r:id="rId19"/>
    <p:sldId id="358" r:id="rId20"/>
    <p:sldId id="288" r:id="rId21"/>
    <p:sldId id="287" r:id="rId22"/>
    <p:sldId id="359" r:id="rId23"/>
    <p:sldId id="333" r:id="rId24"/>
    <p:sldId id="291" r:id="rId25"/>
    <p:sldId id="329" r:id="rId26"/>
    <p:sldId id="36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C59563-96CA-4A65-A997-DFF2C6D6713D}">
          <p14:sldIdLst>
            <p14:sldId id="394"/>
            <p14:sldId id="285"/>
            <p14:sldId id="363"/>
            <p14:sldId id="347"/>
            <p14:sldId id="341"/>
            <p14:sldId id="311"/>
            <p14:sldId id="361"/>
            <p14:sldId id="389"/>
            <p14:sldId id="390"/>
            <p14:sldId id="391"/>
            <p14:sldId id="392"/>
            <p14:sldId id="393"/>
            <p14:sldId id="357"/>
            <p14:sldId id="362"/>
            <p14:sldId id="303"/>
            <p14:sldId id="364"/>
            <p14:sldId id="358"/>
            <p14:sldId id="288"/>
            <p14:sldId id="287"/>
            <p14:sldId id="359"/>
            <p14:sldId id="333"/>
            <p14:sldId id="291"/>
          </p14:sldIdLst>
        </p14:section>
        <p14:section name="Untitled Section" id="{5BDC5F65-FD41-494C-9C0D-860533F148DE}">
          <p14:sldIdLst>
            <p14:sldId id="329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FBAB"/>
    <a:srgbClr val="3333FF"/>
    <a:srgbClr val="6497FC"/>
    <a:srgbClr val="99DE00"/>
    <a:srgbClr val="E7FCD4"/>
    <a:srgbClr val="D4FCD9"/>
    <a:srgbClr val="FF5C9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F06E3-F6FE-48E0-AE4A-C3D39243A391}" v="277" dt="2019-05-20T06:02:27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95560" autoAdjust="0"/>
  </p:normalViewPr>
  <p:slideViewPr>
    <p:cSldViewPr snapToGrid="0">
      <p:cViewPr varScale="1">
        <p:scale>
          <a:sx n="80" d="100"/>
          <a:sy n="80" d="100"/>
        </p:scale>
        <p:origin x="102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127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Universitatea Oradea - Săptămâna științifică 2022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BD2C-FC4C-499C-A959-93FC54992CA5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Prorector MCC                                                                            Birou PPCDI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1370D-9081-4A42-AC8E-5F0DCCF14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636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o-RO"/>
              <a:t>Universitatea Oradea - Săptămâna științifică 2022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78724-A0FE-447B-814A-7B9A4A03BC30}" type="datetimeFigureOut">
              <a:rPr lang="ro-RO" smtClean="0"/>
              <a:t>31.05.2022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o-RO"/>
              <a:t>Prorector MCC                                                                            Birou PPCDI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DCD90-B667-4909-A8D8-27B349F8499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0794330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152CEAB-4FFD-497E-9847-40B9CEFD7284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F972-B62E-4EBF-BBB6-52A14FB0A4F9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BFB7-5622-4F3A-8E68-B829654A4D5D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152CEAB-4FFD-497E-9847-40B9CEFD7284}" type="datetime1">
              <a:rPr lang="en-US" smtClean="0">
                <a:solidFill>
                  <a:prstClr val="white"/>
                </a:solidFill>
              </a:rPr>
              <a:pPr/>
              <a:t>5/31/2022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>
                <a:solidFill>
                  <a:prstClr val="white"/>
                </a:solidFill>
              </a:rPr>
              <a:t>Universitatea Oradea - Săptămâna științifică 2022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09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17D8B8D-741C-40F0-9925-493D06C984DD}" type="datetime1">
              <a:rPr lang="en-US" smtClean="0">
                <a:solidFill>
                  <a:prstClr val="white"/>
                </a:solidFill>
              </a:rPr>
              <a:pPr/>
              <a:t>5/31/2022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Universitatea Oradea - Săptămâna științifică 2022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6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EF250A-C821-4355-96D0-FAF1937D6E20}" type="datetime1">
              <a:rPr lang="en-US" smtClean="0">
                <a:solidFill>
                  <a:prstClr val="white"/>
                </a:solidFill>
              </a:rPr>
              <a:pPr/>
              <a:t>5/31/2022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Universitatea Oradea - Săptămâna științifică 2022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54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BE53E4-09B0-460B-8595-C7A2BF131300}" type="datetime1">
              <a:rPr lang="en-US" smtClean="0">
                <a:solidFill>
                  <a:prstClr val="white"/>
                </a:solidFill>
              </a:rPr>
              <a:pPr/>
              <a:t>5/31/2022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Universitatea Oradea - Săptămâna științifică 2022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18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7C8FF57-149E-4B7F-878F-B109A34C64EA}" type="datetime1">
              <a:rPr lang="en-US" smtClean="0">
                <a:solidFill>
                  <a:prstClr val="white"/>
                </a:solidFill>
              </a:rPr>
              <a:pPr/>
              <a:t>5/31/2022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Universitatea Oradea - Săptămâna științifică 2022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77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8758-3E9A-4A74-A517-4763027A9E26}" type="datetime1">
              <a:rPr lang="en-US" smtClean="0">
                <a:solidFill>
                  <a:prstClr val="white"/>
                </a:solidFill>
              </a:rPr>
              <a:pPr/>
              <a:t>5/31/2022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Universitatea Oradea - Săptămâna științifică 2022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86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983818-8F65-41D6-AAFC-BE19B587F39C}" type="datetime1">
              <a:rPr lang="en-US" smtClean="0">
                <a:solidFill>
                  <a:prstClr val="white"/>
                </a:solidFill>
              </a:rPr>
              <a:pPr/>
              <a:t>5/31/2022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Universitatea Oradea - Săptămâna științifică 2022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88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14157FD-9748-4ED6-B1AA-45123D221198}" type="datetime1">
              <a:rPr lang="en-US" smtClean="0">
                <a:solidFill>
                  <a:prstClr val="white"/>
                </a:solidFill>
              </a:rPr>
              <a:pPr/>
              <a:t>5/31/2022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>
                <a:solidFill>
                  <a:prstClr val="white"/>
                </a:solidFill>
              </a:rPr>
              <a:t>Universitatea Oradea - Săptămâna științifică 2022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31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17D8B8D-741C-40F0-9925-493D06C984DD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2A120-39A5-4435-89A8-6275E0CDF3F5}" type="datetime1">
              <a:rPr lang="en-US" smtClean="0">
                <a:solidFill>
                  <a:prstClr val="white"/>
                </a:solidFill>
              </a:rPr>
              <a:pPr/>
              <a:t>5/31/2022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>
                <a:solidFill>
                  <a:prstClr val="white"/>
                </a:solidFill>
              </a:rPr>
              <a:t>Universitatea Oradea - Săptămâna științifică 2022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47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F972-B62E-4EBF-BBB6-52A14FB0A4F9}" type="datetime1">
              <a:rPr lang="en-US" smtClean="0">
                <a:solidFill>
                  <a:prstClr val="white"/>
                </a:solidFill>
              </a:rPr>
              <a:pPr/>
              <a:t>5/31/2022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Universitatea Oradea - Săptămâna științifică 2022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29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BFB7-5622-4F3A-8E68-B829654A4D5D}" type="datetime1">
              <a:rPr lang="en-US" smtClean="0">
                <a:solidFill>
                  <a:prstClr val="white"/>
                </a:solidFill>
              </a:rPr>
              <a:pPr/>
              <a:t>5/31/2022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Universitatea Oradea - Săptămâna științifică 2022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14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763" y="2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1" y="4915788"/>
            <a:ext cx="5829300" cy="1463040"/>
          </a:xfrm>
        </p:spPr>
        <p:txBody>
          <a:bodyPr anchor="ctr">
            <a:normAutofit/>
          </a:bodyPr>
          <a:lstStyle>
            <a:lvl1pPr algn="r">
              <a:defRPr sz="4062" spc="185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1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7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22041" indent="0" algn="ctr">
              <a:buNone/>
              <a:defRPr sz="1477"/>
            </a:lvl2pPr>
            <a:lvl3pPr marL="844083" indent="0" algn="ctr">
              <a:buNone/>
              <a:defRPr sz="1477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F587CC4-3581-40CD-BAC8-AC9FAD2F9AA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6FA-F996-427A-B620-8F4940AA71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5855677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7CC4-3581-40CD-BAC8-AC9FAD2F9AA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6FA-F996-427A-B620-8F4940AA71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2"/>
          <a:stretch>
            <a:fillRect/>
          </a:stretch>
        </p:blipFill>
        <p:spPr bwMode="auto">
          <a:xfrm>
            <a:off x="8317501" y="59533"/>
            <a:ext cx="76080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3"/>
          <p:cNvSpPr txBox="1">
            <a:spLocks noChangeArrowheads="1"/>
          </p:cNvSpPr>
          <p:nvPr userDrawn="1"/>
        </p:nvSpPr>
        <p:spPr bwMode="auto">
          <a:xfrm rot="16200000">
            <a:off x="-2436675" y="3556466"/>
            <a:ext cx="509746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ro-RO" sz="825" dirty="0">
                <a:solidFill>
                  <a:srgbClr val="0A5555"/>
                </a:solidFill>
                <a:latin typeface="Verdana" pitchFamily="34" charset="0"/>
              </a:rPr>
              <a:t>MINISTERUL EDUCA</a:t>
            </a:r>
            <a:r>
              <a:rPr lang="ro-RO" altLang="ro-RO" sz="825" dirty="0">
                <a:solidFill>
                  <a:srgbClr val="0A5555"/>
                </a:solidFill>
                <a:latin typeface="Verdana" pitchFamily="34" charset="0"/>
              </a:rPr>
              <a:t>ŢIEI</a:t>
            </a:r>
            <a:endParaRPr lang="en-US" altLang="ro-RO" sz="825" dirty="0">
              <a:solidFill>
                <a:srgbClr val="0A5555"/>
              </a:solidFill>
              <a:latin typeface="Verdana" pitchFamily="34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 userDrawn="1"/>
        </p:nvSpPr>
        <p:spPr bwMode="auto">
          <a:xfrm rot="16200000">
            <a:off x="-2497141" y="3812637"/>
            <a:ext cx="5604095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o-RO" altLang="ro-RO" sz="788" dirty="0">
                <a:solidFill>
                  <a:srgbClr val="0A5555"/>
                </a:solidFill>
                <a:latin typeface="Verdana" pitchFamily="34" charset="0"/>
              </a:rPr>
              <a:t>CONSILIUL NAŢIONAL PENTRU FINANŢAREA ÎNVĂŢĂMÂNTULUI SUPERIOR</a:t>
            </a:r>
            <a:endParaRPr lang="en-US" altLang="ro-RO" sz="788" dirty="0">
              <a:solidFill>
                <a:srgbClr val="0A5555"/>
              </a:solidFill>
              <a:latin typeface="Verdana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8D97D7-3A76-4B7F-87D6-552428418C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85850" cy="5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7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3" y="2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062" b="0" spc="18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1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7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2204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7CC4-3581-40CD-BAC8-AC9FAD2F9AA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6FA-F996-427A-B620-8F4940AA71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1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7CC4-3581-40CD-BAC8-AC9FAD2F9AA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6FA-F996-427A-B620-8F4940AA7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7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31" b="0" cap="none" baseline="0">
                <a:solidFill>
                  <a:schemeClr val="accent1"/>
                </a:solidFill>
                <a:latin typeface="+mn-lt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31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marL="0" lvl="0" indent="0" algn="l" defTabSz="844083" rtl="0" eaLnBrk="1" latinLnBrk="0" hangingPunct="1">
              <a:lnSpc>
                <a:spcPct val="90000"/>
              </a:lnSpc>
              <a:spcBef>
                <a:spcPts val="1662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7CC4-3581-40CD-BAC8-AC9FAD2F9AA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6FA-F996-427A-B620-8F4940AA7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7CC4-3581-40CD-BAC8-AC9FAD2F9AA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6FA-F996-427A-B620-8F4940AA7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7CC4-3581-40CD-BAC8-AC9FAD2F9AA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6FA-F996-427A-B620-8F4940AA7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EF250A-C821-4355-96D0-FAF1937D6E20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3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1846"/>
            </a:lvl1pPr>
            <a:lvl2pPr>
              <a:defRPr sz="1477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554"/>
              </a:spcBef>
              <a:buNone/>
              <a:defRPr sz="1477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7CC4-3581-40CD-BAC8-AC9FAD2F9AA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6FA-F996-427A-B620-8F4940AA7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062" spc="18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1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7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7CC4-3581-40CD-BAC8-AC9FAD2F9AA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6FA-F996-427A-B620-8F4940AA71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5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7CC4-3581-40CD-BAC8-AC9FAD2F9AA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6FA-F996-427A-B620-8F4940AA7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4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7CC4-3581-40CD-BAC8-AC9FAD2F9AA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6FA-F996-427A-B620-8F4940AA71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35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BE53E4-09B0-460B-8595-C7A2BF131300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7C8FF57-149E-4B7F-878F-B109A34C64EA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8758-3E9A-4A74-A517-4763027A9E26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983818-8F65-41D6-AAFC-BE19B587F39C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14157FD-9748-4ED6-B1AA-45123D221198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2A120-39A5-4435-89A8-6275E0CDF3F5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9BB0DB8-A8CF-441D-93D7-47CCCA511F68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p:hf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9BB0DB8-A8CF-441D-93D7-47CCCA511F68}" type="datetime1">
              <a:rPr lang="en-US" smtClean="0">
                <a:solidFill>
                  <a:prstClr val="white"/>
                </a:solidFill>
              </a:rPr>
              <a:pPr/>
              <a:t>5/31/2022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Universitatea Oradea - Săptămâna științifică 2022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60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</p:sldLayoutIdLst>
  <p:hf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F587CC4-3581-40CD-BAC8-AC9FAD2F9AA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CF36FA-F996-427A-B620-8F4940AA71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7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844083" rtl="0" eaLnBrk="1" latinLnBrk="0" hangingPunct="1">
        <a:lnSpc>
          <a:spcPct val="80000"/>
        </a:lnSpc>
        <a:spcBef>
          <a:spcPct val="0"/>
        </a:spcBef>
        <a:buNone/>
        <a:defRPr sz="4062" kern="1200" cap="all" spc="92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84408" indent="-84408" algn="l" defTabSz="844083" rtl="0" eaLnBrk="1" latinLnBrk="0" hangingPunct="1">
        <a:lnSpc>
          <a:spcPct val="90000"/>
        </a:lnSpc>
        <a:spcBef>
          <a:spcPts val="1108"/>
        </a:spcBef>
        <a:spcAft>
          <a:spcPts val="185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846" kern="1200">
          <a:solidFill>
            <a:schemeClr val="tx1"/>
          </a:solidFill>
          <a:latin typeface="+mn-lt"/>
          <a:ea typeface="+mn-ea"/>
          <a:cs typeface="+mn-cs"/>
        </a:defRPr>
      </a:lvl1pPr>
      <a:lvl2pPr marL="244784" indent="-126612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Wingdings 3" pitchFamily="18" charset="2"/>
        <a:buChar char=""/>
        <a:defRPr sz="1477" kern="1200">
          <a:solidFill>
            <a:schemeClr val="tx1"/>
          </a:solidFill>
          <a:latin typeface="+mn-lt"/>
          <a:ea typeface="+mn-ea"/>
          <a:cs typeface="+mn-cs"/>
        </a:defRPr>
      </a:lvl2pPr>
      <a:lvl3pPr marL="413600" indent="-126612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Wingdings 3" pitchFamily="18" charset="2"/>
        <a:buChar char=""/>
        <a:defRPr sz="1108" kern="1200">
          <a:solidFill>
            <a:schemeClr val="tx1"/>
          </a:solidFill>
          <a:latin typeface="+mn-lt"/>
          <a:ea typeface="+mn-ea"/>
          <a:cs typeface="+mn-cs"/>
        </a:defRPr>
      </a:lvl3pPr>
      <a:lvl4pPr marL="548654" indent="-126612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Wingdings 3" pitchFamily="18" charset="2"/>
        <a:buChar char=""/>
        <a:defRPr sz="1108" kern="1200">
          <a:solidFill>
            <a:schemeClr val="tx1"/>
          </a:solidFill>
          <a:latin typeface="+mn-lt"/>
          <a:ea typeface="+mn-ea"/>
          <a:cs typeface="+mn-cs"/>
        </a:defRPr>
      </a:lvl4pPr>
      <a:lvl5pPr marL="717470" indent="-126612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Wingdings 3" pitchFamily="18" charset="2"/>
        <a:buChar char=""/>
        <a:defRPr sz="1108" kern="1200">
          <a:solidFill>
            <a:schemeClr val="tx1"/>
          </a:solidFill>
          <a:latin typeface="+mn-lt"/>
          <a:ea typeface="+mn-ea"/>
          <a:cs typeface="+mn-cs"/>
        </a:defRPr>
      </a:lvl5pPr>
      <a:lvl6pPr marL="844083" indent="-126612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Wingdings 3" pitchFamily="18" charset="2"/>
        <a:buChar char=""/>
        <a:defRPr sz="1108" kern="1200">
          <a:solidFill>
            <a:schemeClr val="tx1"/>
          </a:solidFill>
          <a:latin typeface="+mn-lt"/>
          <a:ea typeface="+mn-ea"/>
          <a:cs typeface="+mn-cs"/>
        </a:defRPr>
      </a:lvl6pPr>
      <a:lvl7pPr marL="979136" indent="-126612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Wingdings 3" pitchFamily="18" charset="2"/>
        <a:buChar char=""/>
        <a:defRPr sz="1108" kern="1200">
          <a:solidFill>
            <a:schemeClr val="tx1"/>
          </a:solidFill>
          <a:latin typeface="+mn-lt"/>
          <a:ea typeface="+mn-ea"/>
          <a:cs typeface="+mn-cs"/>
        </a:defRPr>
      </a:lvl7pPr>
      <a:lvl8pPr marL="1122630" indent="-126612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Wingdings 3" pitchFamily="18" charset="2"/>
        <a:buChar char=""/>
        <a:defRPr sz="1108" kern="1200">
          <a:solidFill>
            <a:schemeClr val="tx1"/>
          </a:solidFill>
          <a:latin typeface="+mn-lt"/>
          <a:ea typeface="+mn-ea"/>
          <a:cs typeface="+mn-cs"/>
        </a:defRPr>
      </a:lvl8pPr>
      <a:lvl9pPr marL="1257683" indent="-126612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Wingdings 3" pitchFamily="18" charset="2"/>
        <a:buChar char=""/>
        <a:defRPr sz="11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universities.com/universities/country/romania" TargetMode="External"/><Relationship Id="rId7" Type="http://schemas.openxmlformats.org/officeDocument/2006/relationships/hyperlink" Target="https://greenmetric.ui.ac.id/rankings/overall-rankings-202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imeshighereducation.com/world-university-rankings/2022#!/page/0/length/25/locations/ROU/sort_by/rank/sort_order/asc/cols/stats" TargetMode="External"/><Relationship Id="rId5" Type="http://schemas.openxmlformats.org/officeDocument/2006/relationships/hyperlink" Target="http://www.urapcenter.org/2018/country.php?ccode=RO&amp;rank=all" TargetMode="External"/><Relationship Id="rId4" Type="http://schemas.openxmlformats.org/officeDocument/2006/relationships/hyperlink" Target="https://www.scimagoir.com/rankings.php?country=ROU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F29F645-AE80-478E-B10A-053404BE7F5F}"/>
              </a:ext>
            </a:extLst>
          </p:cNvPr>
          <p:cNvSpPr txBox="1">
            <a:spLocks/>
          </p:cNvSpPr>
          <p:nvPr/>
        </p:nvSpPr>
        <p:spPr>
          <a:xfrm>
            <a:off x="420382" y="2831766"/>
            <a:ext cx="8062912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914400"/>
            <a:b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F5E36-19C1-4D37-91AB-BB43AA4EBD75}"/>
              </a:ext>
            </a:extLst>
          </p:cNvPr>
          <p:cNvSpPr txBox="1"/>
          <p:nvPr/>
        </p:nvSpPr>
        <p:spPr>
          <a:xfrm>
            <a:off x="2283823" y="5189088"/>
            <a:ext cx="45763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2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SĂPTĂMÂNA ŞTIINŢIFICĂ</a:t>
            </a:r>
            <a:endParaRPr lang="en-US" sz="2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o-RO" sz="22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Ediția XXXI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endParaRPr lang="en-US" sz="2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o-RO" sz="22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2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o-RO" sz="22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2</a:t>
            </a:r>
            <a:r>
              <a:rPr lang="en-US" sz="22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ro-RO" sz="22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mai 202</a:t>
            </a:r>
            <a:r>
              <a:rPr lang="en-US" sz="22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F2BCD-0992-4A0A-B032-4E4F5827E2A0}"/>
              </a:ext>
            </a:extLst>
          </p:cNvPr>
          <p:cNvSpPr txBox="1"/>
          <p:nvPr/>
        </p:nvSpPr>
        <p:spPr>
          <a:xfrm>
            <a:off x="2283823" y="470211"/>
            <a:ext cx="5857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305550" algn="l"/>
              </a:tabLst>
            </a:pPr>
            <a:r>
              <a:rPr lang="pt-B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UNIVERSITATEA DIN ORADEA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0E3DC-6F61-3A15-E36D-950512041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0" y="178935"/>
            <a:ext cx="1442464" cy="144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95A0BC-9ED4-32AB-B6B4-CA6F1C365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" y="6549463"/>
            <a:ext cx="8685962" cy="259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D2E1E6-1BD8-F7AA-6E58-341A2735E9B3}"/>
              </a:ext>
            </a:extLst>
          </p:cNvPr>
          <p:cNvSpPr txBox="1"/>
          <p:nvPr/>
        </p:nvSpPr>
        <p:spPr>
          <a:xfrm>
            <a:off x="193431" y="2151579"/>
            <a:ext cx="8757138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6305550" algn="l"/>
              </a:tabLst>
            </a:pPr>
            <a:r>
              <a:rPr lang="pt-BR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PREZENTAREA ACTIVIT</a:t>
            </a:r>
            <a:r>
              <a:rPr lang="ro-RO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ĂȚII DE</a:t>
            </a:r>
          </a:p>
          <a:p>
            <a:pPr algn="ctr">
              <a:lnSpc>
                <a:spcPct val="150000"/>
              </a:lnSpc>
              <a:tabLst>
                <a:tab pos="6305550" algn="l"/>
              </a:tabLst>
            </a:pPr>
            <a:r>
              <a:rPr lang="ro-RO" sz="32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CERCETARE-DEZVOLTARE-INOVARE</a:t>
            </a:r>
            <a:endParaRPr lang="en-US" sz="32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7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833" y="1183872"/>
            <a:ext cx="532291" cy="4258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A276F9-1974-4BDC-B9CB-F0686498296F}"/>
              </a:ext>
            </a:extLst>
          </p:cNvPr>
          <p:cNvSpPr txBox="1">
            <a:spLocks/>
          </p:cNvSpPr>
          <p:nvPr/>
        </p:nvSpPr>
        <p:spPr>
          <a:xfrm>
            <a:off x="1396635" y="65881"/>
            <a:ext cx="6612445" cy="707404"/>
          </a:xfrm>
          <a:prstGeom prst="rect">
            <a:avLst/>
          </a:prstGeom>
          <a:solidFill>
            <a:schemeClr val="bg1"/>
          </a:solidFill>
        </p:spPr>
        <p:txBody>
          <a:bodyPr vert="horz" lIns="84406" tIns="42203" rIns="84406" bIns="42203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r>
              <a:rPr lang="en-US" sz="1846" b="1" i="1" spc="150" dirty="0" err="1">
                <a:solidFill>
                  <a:srgbClr val="228C8A"/>
                </a:solidFill>
                <a:latin typeface="Calibri Light" panose="020F0302020204030204" pitchFamily="34" charset="0"/>
              </a:rPr>
              <a:t>Rezultate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 </a:t>
            </a:r>
            <a:r>
              <a:rPr lang="it-IT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indicatori de calitate 20</a:t>
            </a:r>
            <a:r>
              <a:rPr lang="ro-RO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2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1: </a:t>
            </a:r>
          </a:p>
          <a:p>
            <a:pPr algn="ctr" defTabSz="844083">
              <a:lnSpc>
                <a:spcPct val="100000"/>
              </a:lnSpc>
            </a:pPr>
            <a:r>
              <a:rPr lang="en-US" sz="1846" b="1" i="1" spc="150" dirty="0" err="1">
                <a:solidFill>
                  <a:srgbClr val="228C8A"/>
                </a:solidFill>
                <a:latin typeface="Calibri Light" panose="020F0302020204030204" pitchFamily="34" charset="0"/>
              </a:rPr>
              <a:t>Clasa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 C</a:t>
            </a:r>
            <a:r>
              <a:rPr lang="ro-RO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2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. </a:t>
            </a:r>
            <a:r>
              <a:rPr lang="ro-RO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cercetare științifică (48% </a:t>
            </a:r>
            <a:r>
              <a:rPr lang="ro-RO" sz="1846" b="1" i="1" cap="none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din</a:t>
            </a:r>
            <a:r>
              <a:rPr lang="ro-RO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 fs)</a:t>
            </a:r>
            <a:endParaRPr lang="en-US" sz="1846" b="1" i="1" spc="150" dirty="0">
              <a:solidFill>
                <a:srgbClr val="228C8A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" y="773285"/>
            <a:ext cx="9022334" cy="61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833" y="1183872"/>
            <a:ext cx="532291" cy="4258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A276F9-1974-4BDC-B9CB-F0686498296F}"/>
              </a:ext>
            </a:extLst>
          </p:cNvPr>
          <p:cNvSpPr txBox="1">
            <a:spLocks/>
          </p:cNvSpPr>
          <p:nvPr/>
        </p:nvSpPr>
        <p:spPr>
          <a:xfrm>
            <a:off x="1472439" y="0"/>
            <a:ext cx="6612445" cy="707404"/>
          </a:xfrm>
          <a:prstGeom prst="rect">
            <a:avLst/>
          </a:prstGeom>
          <a:solidFill>
            <a:schemeClr val="bg1"/>
          </a:solidFill>
        </p:spPr>
        <p:txBody>
          <a:bodyPr vert="horz" lIns="84406" tIns="42203" rIns="84406" bIns="42203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r>
              <a:rPr lang="en-US" sz="1846" b="1" i="1" spc="150" dirty="0" err="1">
                <a:solidFill>
                  <a:srgbClr val="228C8A"/>
                </a:solidFill>
                <a:latin typeface="Calibri Light" panose="020F0302020204030204" pitchFamily="34" charset="0"/>
              </a:rPr>
              <a:t>Rezultate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 </a:t>
            </a:r>
            <a:r>
              <a:rPr lang="it-IT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indicatori de calitate 20</a:t>
            </a:r>
            <a:r>
              <a:rPr lang="ro-RO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2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1: </a:t>
            </a:r>
          </a:p>
          <a:p>
            <a:pPr algn="ctr" defTabSz="844083">
              <a:lnSpc>
                <a:spcPct val="100000"/>
              </a:lnSpc>
            </a:pPr>
            <a:r>
              <a:rPr lang="en-US" sz="1846" b="1" i="1" spc="150" dirty="0" err="1">
                <a:solidFill>
                  <a:srgbClr val="228C8A"/>
                </a:solidFill>
                <a:latin typeface="Calibri Light" panose="020F0302020204030204" pitchFamily="34" charset="0"/>
              </a:rPr>
              <a:t>Clasa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 C</a:t>
            </a:r>
            <a:r>
              <a:rPr lang="ro-RO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3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. </a:t>
            </a:r>
            <a:r>
              <a:rPr lang="ro-RO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Orientare internațională (10% </a:t>
            </a:r>
            <a:r>
              <a:rPr lang="ro-RO" sz="1846" b="1" i="1" cap="none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din</a:t>
            </a:r>
            <a:r>
              <a:rPr lang="ro-RO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 fs)</a:t>
            </a:r>
            <a:endParaRPr lang="en-US" sz="1846" b="1" i="1" spc="150" dirty="0">
              <a:solidFill>
                <a:srgbClr val="228C8A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1" y="707404"/>
            <a:ext cx="9112399" cy="630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6A276F9-1974-4BDC-B9CB-F0686498296F}"/>
              </a:ext>
            </a:extLst>
          </p:cNvPr>
          <p:cNvSpPr txBox="1">
            <a:spLocks/>
          </p:cNvSpPr>
          <p:nvPr/>
        </p:nvSpPr>
        <p:spPr>
          <a:xfrm>
            <a:off x="754381" y="94170"/>
            <a:ext cx="7765366" cy="707404"/>
          </a:xfrm>
          <a:prstGeom prst="rect">
            <a:avLst/>
          </a:prstGeom>
          <a:solidFill>
            <a:schemeClr val="bg1"/>
          </a:solidFill>
        </p:spPr>
        <p:txBody>
          <a:bodyPr vert="horz" lIns="84406" tIns="42203" rIns="84406" bIns="42203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r>
              <a:rPr lang="en-US" sz="1846" b="1" i="1" spc="150" dirty="0" err="1">
                <a:solidFill>
                  <a:srgbClr val="228C8A"/>
                </a:solidFill>
                <a:latin typeface="Calibri Light" panose="020F0302020204030204" pitchFamily="34" charset="0"/>
              </a:rPr>
              <a:t>Rezultate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 </a:t>
            </a:r>
            <a:r>
              <a:rPr lang="it-IT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indicatori de calitate 20</a:t>
            </a:r>
            <a:r>
              <a:rPr lang="ro-RO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2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1: </a:t>
            </a:r>
          </a:p>
          <a:p>
            <a:pPr algn="ctr" defTabSz="844083">
              <a:lnSpc>
                <a:spcPct val="100000"/>
              </a:lnSpc>
            </a:pPr>
            <a:r>
              <a:rPr lang="it-IT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Clasa C4.Orientare regională și echitate socială</a:t>
            </a:r>
            <a:r>
              <a:rPr lang="ro-RO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 (20% </a:t>
            </a:r>
            <a:r>
              <a:rPr lang="ro-RO" sz="1846" b="1" i="1" cap="none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din</a:t>
            </a:r>
            <a:r>
              <a:rPr lang="ro-RO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 fs)</a:t>
            </a:r>
            <a:endParaRPr lang="en-US" sz="1846" b="1" i="1" spc="150" dirty="0">
              <a:solidFill>
                <a:srgbClr val="228C8A"/>
              </a:solidFill>
              <a:latin typeface="Calibri Light" panose="020F0302020204030204" pitchFamily="34" charset="0"/>
            </a:endParaRPr>
          </a:p>
          <a:p>
            <a:pPr algn="ctr" defTabSz="844083">
              <a:lnSpc>
                <a:spcPct val="100000"/>
              </a:lnSpc>
            </a:pPr>
            <a:endParaRPr lang="en-US" sz="1846" b="1" i="1" spc="150" dirty="0">
              <a:solidFill>
                <a:srgbClr val="228C8A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25" y="1043121"/>
            <a:ext cx="532291" cy="4258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2" y="611762"/>
            <a:ext cx="8906608" cy="64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F223A1-0AFD-13E2-66D3-B61757792D92}"/>
              </a:ext>
            </a:extLst>
          </p:cNvPr>
          <p:cNvSpPr txBox="1"/>
          <p:nvPr/>
        </p:nvSpPr>
        <p:spPr>
          <a:xfrm>
            <a:off x="109539" y="902897"/>
            <a:ext cx="9166292" cy="4188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2000" b="1" dirty="0">
                <a:solidFill>
                  <a:srgbClr val="0070C0"/>
                </a:solidFill>
              </a:rPr>
              <a:t>Finanțarea cercetării științifice universitare 2021 - 2022</a:t>
            </a:r>
          </a:p>
          <a:p>
            <a:pPr>
              <a:lnSpc>
                <a:spcPct val="150000"/>
              </a:lnSpc>
            </a:pPr>
            <a:endParaRPr lang="ro-RO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o-RO" sz="20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rgbClr val="0070C0"/>
                </a:solidFill>
              </a:rPr>
              <a:t>Pentru anul 2021conform prevederilor Ordinului ME nr. 3747/28.04.2021</a:t>
            </a:r>
          </a:p>
          <a:p>
            <a:pPr>
              <a:lnSpc>
                <a:spcPct val="150000"/>
              </a:lnSpc>
            </a:pPr>
            <a:r>
              <a:rPr lang="ro-RO" sz="2000" dirty="0">
                <a:solidFill>
                  <a:srgbClr val="0070C0"/>
                </a:solidFill>
              </a:rPr>
              <a:t>în valoare de </a:t>
            </a:r>
            <a:r>
              <a:rPr lang="ro-RO" sz="2000" b="1" dirty="0">
                <a:solidFill>
                  <a:srgbClr val="0070C0"/>
                </a:solidFill>
              </a:rPr>
              <a:t>1.564.833 lei</a:t>
            </a:r>
          </a:p>
          <a:p>
            <a:pPr>
              <a:lnSpc>
                <a:spcPct val="150000"/>
              </a:lnSpc>
            </a:pPr>
            <a:endParaRPr lang="ro-RO" sz="2000" b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0070C0"/>
                </a:solidFill>
              </a:rPr>
              <a:t>Pentru anul 2022 conform prevederilor Ordinului ME nr. 3126/2022</a:t>
            </a:r>
          </a:p>
          <a:p>
            <a:pPr>
              <a:lnSpc>
                <a:spcPct val="150000"/>
              </a:lnSpc>
            </a:pPr>
            <a:r>
              <a:rPr lang="ro-RO" sz="2000" dirty="0">
                <a:solidFill>
                  <a:srgbClr val="0070C0"/>
                </a:solidFill>
              </a:rPr>
              <a:t>în valoare de </a:t>
            </a:r>
            <a:r>
              <a:rPr lang="ro-RO" sz="2000" b="1" dirty="0">
                <a:solidFill>
                  <a:srgbClr val="0070C0"/>
                </a:solidFill>
              </a:rPr>
              <a:t>2.140.080 lei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51AEC3-D016-F7B8-4260-B3E5688BB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7211" y="6432320"/>
            <a:ext cx="4517528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84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CC747-0251-FF45-77B4-691D40C5D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50" y="138718"/>
            <a:ext cx="8760822" cy="5510884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o-RO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Competiții de granturi interne: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Competiția de premiere pentru stimularea cercetării-competitivității-excelenței în UO pentru centrele de cercetare ale UO</a:t>
            </a:r>
            <a:endParaRPr lang="ro-RO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de contracte semnate pe perioada de 1 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Valoarea alocată competiției este 240.000 lei</a:t>
            </a:r>
          </a:p>
          <a:p>
            <a:pPr marL="64008" indent="0" algn="ctr">
              <a:buNone/>
            </a:pPr>
            <a:r>
              <a:rPr lang="ro-RO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Cercetarea științifică de excelență aferentă domeniilor prioritare cu valorificare prin transfer tehnologic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o-RO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 – Transfer – UO (ediția a I-a)</a:t>
            </a:r>
            <a:r>
              <a:rPr lang="ro-RO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decembrie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de contracte semnate pe perioada de 1 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Valoarea alocată competiției este 655.000 lei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Buget maxim pe grant de 30.000 lei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o-RO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 – Transfer – UO (ediția a II-a)</a:t>
            </a:r>
            <a:r>
              <a:rPr lang="ro-RO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iunie 2022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Valoarea alocată competiției este 500.000 lei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Buget maxim pe grant de 30.000 lei</a:t>
            </a:r>
            <a:endParaRPr lang="ro-RO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o-RO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0B762-DE56-ACD2-9B29-B9DE7A37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Universitatea</a:t>
            </a:r>
            <a:r>
              <a:rPr lang="en-US" dirty="0">
                <a:solidFill>
                  <a:srgbClr val="0070C0"/>
                </a:solidFill>
              </a:rPr>
              <a:t> Oradea - </a:t>
            </a:r>
            <a:r>
              <a:rPr lang="en-US" dirty="0" err="1">
                <a:solidFill>
                  <a:srgbClr val="0070C0"/>
                </a:solidFill>
              </a:rPr>
              <a:t>Săptămâna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științifică</a:t>
            </a:r>
            <a:r>
              <a:rPr lang="en-US" dirty="0">
                <a:solidFill>
                  <a:srgbClr val="0070C0"/>
                </a:solidFill>
              </a:rPr>
              <a:t> 2022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9EA46-ACA6-3BE1-7C2A-AAF7CFF3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3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1E63DA-9812-4355-9919-8E23382BE44B}"/>
              </a:ext>
            </a:extLst>
          </p:cNvPr>
          <p:cNvSpPr/>
          <p:nvPr/>
        </p:nvSpPr>
        <p:spPr>
          <a:xfrm>
            <a:off x="1054172" y="53382"/>
            <a:ext cx="6731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800" b="1" dirty="0">
                <a:solidFill>
                  <a:srgbClr val="0070C0"/>
                </a:solidFill>
              </a:rPr>
              <a:t>Universitatea din Oradea</a:t>
            </a:r>
          </a:p>
          <a:p>
            <a:pPr algn="ctr"/>
            <a:r>
              <a:rPr lang="ro-RO" sz="1800" b="1" dirty="0">
                <a:solidFill>
                  <a:srgbClr val="0070C0"/>
                </a:solidFill>
              </a:rPr>
              <a:t>Articole în  </a:t>
            </a:r>
            <a:r>
              <a:rPr lang="en-US" sz="1800" b="1" dirty="0">
                <a:solidFill>
                  <a:srgbClr val="0070C0"/>
                </a:solidFill>
              </a:rPr>
              <a:t>Web</a:t>
            </a:r>
            <a:r>
              <a:rPr lang="en-US" sz="1800" b="1" baseline="0" dirty="0">
                <a:solidFill>
                  <a:srgbClr val="0070C0"/>
                </a:solidFill>
              </a:rPr>
              <a:t> of Science Core Collection </a:t>
            </a:r>
            <a:r>
              <a:rPr lang="ro-RO" sz="1800" b="1" baseline="0" dirty="0">
                <a:solidFill>
                  <a:srgbClr val="0070C0"/>
                </a:solidFill>
              </a:rPr>
              <a:t>20</a:t>
            </a:r>
            <a:r>
              <a:rPr lang="en-US" sz="1800" b="1" baseline="0" dirty="0">
                <a:solidFill>
                  <a:srgbClr val="0070C0"/>
                </a:solidFill>
              </a:rPr>
              <a:t>1</a:t>
            </a:r>
            <a:r>
              <a:rPr lang="ro-RO" sz="1800" b="1" baseline="0" dirty="0">
                <a:solidFill>
                  <a:srgbClr val="0070C0"/>
                </a:solidFill>
              </a:rPr>
              <a:t>8 - 2021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94699DA-A2F1-4B35-BA3A-DED120743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9" y="919170"/>
            <a:ext cx="107586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5DEFE-5BE1-312E-F23E-3157C6C6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EF2A8-035D-7800-C09A-6DDF343F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D3521-63E9-6EF9-8FAD-57FA0A1B8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" y="818770"/>
            <a:ext cx="7165731" cy="60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6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1E63DA-9812-4355-9919-8E23382BE44B}"/>
              </a:ext>
            </a:extLst>
          </p:cNvPr>
          <p:cNvSpPr/>
          <p:nvPr/>
        </p:nvSpPr>
        <p:spPr>
          <a:xfrm>
            <a:off x="1054172" y="53382"/>
            <a:ext cx="6731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800" b="1" dirty="0">
                <a:solidFill>
                  <a:srgbClr val="0070C0"/>
                </a:solidFill>
              </a:rPr>
              <a:t>Universitatea din Oradea</a:t>
            </a:r>
          </a:p>
          <a:p>
            <a:pPr algn="ctr"/>
            <a:r>
              <a:rPr lang="ro-RO" sz="1800" b="1" dirty="0">
                <a:solidFill>
                  <a:srgbClr val="0070C0"/>
                </a:solidFill>
              </a:rPr>
              <a:t>Articole în  </a:t>
            </a:r>
            <a:r>
              <a:rPr lang="en-US" sz="1800" b="1" dirty="0">
                <a:solidFill>
                  <a:srgbClr val="0070C0"/>
                </a:solidFill>
              </a:rPr>
              <a:t>Web</a:t>
            </a:r>
            <a:r>
              <a:rPr lang="en-US" sz="1800" b="1" baseline="0" dirty="0">
                <a:solidFill>
                  <a:srgbClr val="0070C0"/>
                </a:solidFill>
              </a:rPr>
              <a:t> of Science Core Collection </a:t>
            </a:r>
            <a:r>
              <a:rPr lang="ro-RO" sz="1800" b="1" baseline="0" dirty="0">
                <a:solidFill>
                  <a:srgbClr val="0070C0"/>
                </a:solidFill>
              </a:rPr>
              <a:t>2022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5DEFE-5BE1-312E-F23E-3157C6C6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EF2A8-035D-7800-C09A-6DDF343F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76A5A-EB6D-8A21-0855-ECDB07D63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777" y="901134"/>
            <a:ext cx="6315743" cy="585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05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A6ED-4D5E-E650-6681-C0BCCAB44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" y="133895"/>
            <a:ext cx="8856616" cy="779463"/>
          </a:xfrm>
        </p:spPr>
        <p:txBody>
          <a:bodyPr>
            <a:noAutofit/>
          </a:bodyPr>
          <a:lstStyle/>
          <a:p>
            <a:pPr algn="ctr"/>
            <a:r>
              <a:rPr lang="ro-RO" sz="2000" dirty="0">
                <a:solidFill>
                  <a:srgbClr val="0070C0"/>
                </a:solidFill>
              </a:rPr>
              <a:t>P</a:t>
            </a:r>
            <a:r>
              <a:rPr lang="it-IT" sz="2000" dirty="0">
                <a:solidFill>
                  <a:srgbClr val="0070C0"/>
                </a:solidFill>
              </a:rPr>
              <a:t>remierea rezultatelor de excelen</a:t>
            </a:r>
            <a:r>
              <a:rPr lang="ro-RO" sz="2000" dirty="0">
                <a:solidFill>
                  <a:srgbClr val="0070C0"/>
                </a:solidFill>
              </a:rPr>
              <a:t>ță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ro-RO" sz="2000" dirty="0">
                <a:solidFill>
                  <a:srgbClr val="0070C0"/>
                </a:solidFill>
              </a:rPr>
              <a:t>î</a:t>
            </a:r>
            <a:r>
              <a:rPr lang="it-IT" sz="2000" dirty="0">
                <a:solidFill>
                  <a:srgbClr val="0070C0"/>
                </a:solidFill>
              </a:rPr>
              <a:t>n cercetarea </a:t>
            </a:r>
            <a:r>
              <a:rPr lang="ro-RO" sz="2000" dirty="0">
                <a:solidFill>
                  <a:srgbClr val="0070C0"/>
                </a:solidFill>
              </a:rPr>
              <a:t>ș</a:t>
            </a:r>
            <a:r>
              <a:rPr lang="it-IT" sz="2000" dirty="0">
                <a:solidFill>
                  <a:srgbClr val="0070C0"/>
                </a:solidFill>
              </a:rPr>
              <a:t>tiin</a:t>
            </a:r>
            <a:r>
              <a:rPr lang="ro-RO" sz="2000" dirty="0">
                <a:solidFill>
                  <a:srgbClr val="0070C0"/>
                </a:solidFill>
              </a:rPr>
              <a:t>ț</a:t>
            </a:r>
            <a:r>
              <a:rPr lang="it-IT" sz="2000" dirty="0">
                <a:solidFill>
                  <a:srgbClr val="0070C0"/>
                </a:solidFill>
              </a:rPr>
              <a:t>ific</a:t>
            </a:r>
            <a:r>
              <a:rPr lang="ro-RO" sz="2000" dirty="0">
                <a:solidFill>
                  <a:srgbClr val="0070C0"/>
                </a:solidFill>
              </a:rPr>
              <a:t>ă</a:t>
            </a:r>
            <a:br>
              <a:rPr lang="ro-RO" sz="2000" dirty="0">
                <a:solidFill>
                  <a:srgbClr val="0070C0"/>
                </a:solidFill>
              </a:rPr>
            </a:br>
            <a:r>
              <a:rPr lang="ro-RO" sz="2000" dirty="0">
                <a:solidFill>
                  <a:srgbClr val="0070C0"/>
                </a:solidFill>
              </a:rPr>
              <a:t>pentru perioada 2018-2022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272B399D-282D-766D-5668-C9E07229E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9" t="34723" r="31990" b="39742"/>
          <a:stretch>
            <a:fillRect/>
          </a:stretch>
        </p:blipFill>
        <p:spPr bwMode="auto">
          <a:xfrm>
            <a:off x="169306" y="2409915"/>
            <a:ext cx="8805387" cy="245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8EF36D-891E-A749-D556-CA1DAA326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834" y="6382699"/>
            <a:ext cx="4517528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14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F11907-F78B-40B0-B3BC-57EF14D8C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72" y="-123987"/>
            <a:ext cx="12036436" cy="5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B7A6F-42A7-C03D-B3A1-E17B6662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Universitatea</a:t>
            </a:r>
            <a:r>
              <a:rPr lang="en-US" dirty="0">
                <a:solidFill>
                  <a:srgbClr val="0070C0"/>
                </a:solidFill>
              </a:rPr>
              <a:t> Oradea - </a:t>
            </a:r>
            <a:r>
              <a:rPr lang="en-US" dirty="0" err="1">
                <a:solidFill>
                  <a:srgbClr val="0070C0"/>
                </a:solidFill>
              </a:rPr>
              <a:t>Săptămâna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științifică</a:t>
            </a:r>
            <a:r>
              <a:rPr lang="en-US" dirty="0">
                <a:solidFill>
                  <a:srgbClr val="0070C0"/>
                </a:solidFill>
              </a:rPr>
              <a:t> 2022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9C9B5-F944-0B6B-1C1E-D6E76370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70C0"/>
                </a:solidFill>
              </a:rPr>
              <a:pPr/>
              <a:t>18</a:t>
            </a:fld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25C89-2B86-4D4E-38F8-D0710E539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952"/>
            <a:ext cx="9144000" cy="58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6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3EA41-049C-4F0D-9DBE-665D7F3F3F93}"/>
              </a:ext>
            </a:extLst>
          </p:cNvPr>
          <p:cNvSpPr txBox="1"/>
          <p:nvPr/>
        </p:nvSpPr>
        <p:spPr>
          <a:xfrm>
            <a:off x="73540" y="151099"/>
            <a:ext cx="901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0070C0"/>
                </a:solidFill>
              </a:rPr>
              <a:t>Universitatea of Oradea </a:t>
            </a: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ro-RO" b="1" dirty="0">
                <a:solidFill>
                  <a:srgbClr val="0070C0"/>
                </a:solidFill>
              </a:rPr>
              <a:t>Reviste cotate în bazele de date internaționale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ro-RO" b="1" dirty="0">
                <a:solidFill>
                  <a:srgbClr val="0070C0"/>
                </a:solidFill>
              </a:rPr>
              <a:t>- 2022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EA67CB-D126-EFB2-C603-E9D70BB4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Universitatea</a:t>
            </a:r>
            <a:r>
              <a:rPr lang="en-US" dirty="0">
                <a:solidFill>
                  <a:srgbClr val="0070C0"/>
                </a:solidFill>
              </a:rPr>
              <a:t> Oradea - </a:t>
            </a:r>
            <a:r>
              <a:rPr lang="en-US" dirty="0" err="1">
                <a:solidFill>
                  <a:srgbClr val="0070C0"/>
                </a:solidFill>
              </a:rPr>
              <a:t>Săptămâna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științifică</a:t>
            </a:r>
            <a:r>
              <a:rPr lang="en-US" dirty="0">
                <a:solidFill>
                  <a:srgbClr val="0070C0"/>
                </a:solidFill>
              </a:rPr>
              <a:t> 2022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6FB41-0150-C90D-9224-E29762A0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70C0"/>
                </a:solidFill>
              </a:rPr>
              <a:pPr/>
              <a:t>19</a:t>
            </a:fld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3D05D6-2515-9A09-A224-37BDED066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71519"/>
              </p:ext>
            </p:extLst>
          </p:nvPr>
        </p:nvGraphicFramePr>
        <p:xfrm>
          <a:off x="369277" y="549483"/>
          <a:ext cx="8528537" cy="5938256"/>
        </p:xfrm>
        <a:graphic>
          <a:graphicData uri="http://schemas.openxmlformats.org/drawingml/2006/table">
            <a:tbl>
              <a:tblPr firstRow="1" firstCol="1" bandRow="1"/>
              <a:tblGrid>
                <a:gridCol w="588797">
                  <a:extLst>
                    <a:ext uri="{9D8B030D-6E8A-4147-A177-3AD203B41FA5}">
                      <a16:colId xmlns:a16="http://schemas.microsoft.com/office/drawing/2014/main" val="1345758801"/>
                    </a:ext>
                  </a:extLst>
                </a:gridCol>
                <a:gridCol w="771738">
                  <a:extLst>
                    <a:ext uri="{9D8B030D-6E8A-4147-A177-3AD203B41FA5}">
                      <a16:colId xmlns:a16="http://schemas.microsoft.com/office/drawing/2014/main" val="2624397767"/>
                    </a:ext>
                  </a:extLst>
                </a:gridCol>
                <a:gridCol w="5075521">
                  <a:extLst>
                    <a:ext uri="{9D8B030D-6E8A-4147-A177-3AD203B41FA5}">
                      <a16:colId xmlns:a16="http://schemas.microsoft.com/office/drawing/2014/main" val="3212279327"/>
                    </a:ext>
                  </a:extLst>
                </a:gridCol>
                <a:gridCol w="2092481">
                  <a:extLst>
                    <a:ext uri="{9D8B030D-6E8A-4147-A177-3AD203B41FA5}">
                      <a16:colId xmlns:a16="http://schemas.microsoft.com/office/drawing/2014/main" val="1948681159"/>
                    </a:ext>
                  </a:extLst>
                </a:gridCol>
              </a:tblGrid>
              <a:tr h="385210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Nr. </a:t>
                      </a:r>
                      <a:r>
                        <a:rPr lang="en-US" sz="9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crt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Facultatea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Denumire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revistă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Numele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prenumele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auto" hangingPunct="1"/>
                      <a:r>
                        <a:rPr lang="en-US" sz="9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redactorului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246259"/>
                  </a:ext>
                </a:extLst>
              </a:tr>
              <a:tr h="197946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 b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Reviste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cotate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ISI,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clasificată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287086"/>
                  </a:ext>
                </a:extLst>
              </a:tr>
              <a:tr h="206021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North-Western Journal of Zoology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Covaciu-Marcov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Severus Daniel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85933"/>
                  </a:ext>
                </a:extLst>
              </a:tr>
              <a:tr h="152170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solidFill>
                          <a:srgbClr val="FF000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Litere</a:t>
                      </a:r>
                      <a:endParaRPr lang="en-US" sz="900">
                        <a:solidFill>
                          <a:srgbClr val="FF000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Studii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lingvistică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Vlad </a:t>
                      </a:r>
                      <a:r>
                        <a:rPr lang="en-US" sz="900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Daciana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015003"/>
                  </a:ext>
                </a:extLst>
              </a:tr>
              <a:tr h="160870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Reviste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indexate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Scopus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15681"/>
                  </a:ext>
                </a:extLst>
              </a:tr>
              <a:tr h="160243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 dirty="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 dirty="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 dirty="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</a:t>
                      </a:r>
                      <a:endParaRPr lang="en-US" sz="900" dirty="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Biharean Biologist </a:t>
                      </a:r>
                      <a:endParaRPr lang="en-US" sz="90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Cupșa Diana</a:t>
                      </a:r>
                      <a:endParaRPr lang="en-US" sz="90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807379"/>
                  </a:ext>
                </a:extLst>
              </a:tr>
              <a:tr h="160243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IETI</a:t>
                      </a:r>
                      <a:endParaRPr lang="en-US" sz="90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Journal of Electrical and Electronics Engineering</a:t>
                      </a:r>
                      <a:endParaRPr lang="en-US" sz="900" dirty="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Neamtu Ovidiu</a:t>
                      </a:r>
                      <a:endParaRPr lang="en-US" sz="90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835514"/>
                  </a:ext>
                </a:extLst>
              </a:tr>
              <a:tr h="152170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SSU</a:t>
                      </a:r>
                      <a:endParaRPr lang="en-US" sz="90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Journal of Psychological and Educational Research</a:t>
                      </a:r>
                      <a:endParaRPr lang="en-US" sz="900" dirty="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Marian Mihai</a:t>
                      </a:r>
                      <a:endParaRPr lang="en-US" sz="900" dirty="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956731"/>
                  </a:ext>
                </a:extLst>
              </a:tr>
              <a:tr h="172810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IS</a:t>
                      </a:r>
                      <a:endParaRPr lang="en-US" sz="90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Analele Universităţii din Oradea, Fascicula Biologie</a:t>
                      </a:r>
                      <a:endParaRPr lang="en-US" sz="90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900" dirty="0" err="1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Blidar</a:t>
                      </a:r>
                      <a:r>
                        <a:rPr lang="en-US" sz="900" dirty="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Cristian</a:t>
                      </a:r>
                      <a:endParaRPr lang="en-US" sz="900" dirty="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740017"/>
                  </a:ext>
                </a:extLst>
              </a:tr>
              <a:tr h="160243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GTS</a:t>
                      </a:r>
                      <a:endParaRPr lang="en-US" sz="90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GeoJournal of Turism and Geosites</a:t>
                      </a:r>
                      <a:endParaRPr lang="en-US" sz="90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 err="1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Ilies</a:t>
                      </a:r>
                      <a:r>
                        <a:rPr lang="en-US" sz="900" dirty="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Dorina</a:t>
                      </a:r>
                      <a:endParaRPr lang="en-US" sz="900" dirty="0">
                        <a:solidFill>
                          <a:srgbClr val="7030A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304457"/>
                  </a:ext>
                </a:extLst>
              </a:tr>
              <a:tr h="270212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fr-FR" sz="11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Reviste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minimum </a:t>
                      </a:r>
                      <a:r>
                        <a:rPr lang="fr-FR" sz="11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două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baze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date </a:t>
                      </a:r>
                      <a:r>
                        <a:rPr lang="fr-FR" sz="11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recunoscute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domeniu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fr-FR" sz="11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către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CNATDCU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764243"/>
                  </a:ext>
                </a:extLst>
              </a:tr>
              <a:tr h="160243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IEMI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Annals of the University of Oradea, Fascicle of  Textiles, Leatherwork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Indrie Liliana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704417"/>
                  </a:ext>
                </a:extLst>
              </a:tr>
              <a:tr h="176332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IRISPSC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Journal of Identity and Migration Studies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Matiuţa Cristina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982280"/>
                  </a:ext>
                </a:extLst>
              </a:tr>
              <a:tr h="175502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IRISPSC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Eurolimes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Horga Ioan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951665"/>
                  </a:ext>
                </a:extLst>
              </a:tr>
              <a:tr h="184739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IRISPSC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Analele Universităţii din Oradea, Seria Relaţii Internaţionale şi Studii Europene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Brie Mircea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89726"/>
                  </a:ext>
                </a:extLst>
              </a:tr>
              <a:tr h="164013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Litere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ALLRO: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Analele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Universităţii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din Oradea,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Fascicula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Limba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şi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Literatura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Română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Sala Dana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179198"/>
                  </a:ext>
                </a:extLst>
              </a:tr>
              <a:tr h="196061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St Ec.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Analele Universităţii din Oradea, Stiinţe Economice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Giurgiu Adriana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154953"/>
                  </a:ext>
                </a:extLst>
              </a:tr>
              <a:tr h="156472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Soc.Um.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Romanian Journal of School Psychology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Drugaş Marius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608956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St Ec.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Journal of Languages for Specific Purposes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Horea Ioana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704165"/>
                  </a:ext>
                </a:extLst>
              </a:tr>
              <a:tr h="160243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Litere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Confluente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Cistelecan Ioana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647829"/>
                  </a:ext>
                </a:extLst>
              </a:tr>
              <a:tr h="152170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PM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Natural Resources and Sustainable Development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Sabau Nicu Cornel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098182"/>
                  </a:ext>
                </a:extLst>
              </a:tr>
              <a:tr h="160243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IEMI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Journal of Sustainable Energy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Moldovan Vasile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657493"/>
                  </a:ext>
                </a:extLst>
              </a:tr>
              <a:tr h="152170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CCA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Journal of Applied Engineering Sciences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Buda Aurelian Stelian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565470"/>
                  </a:ext>
                </a:extLst>
              </a:tr>
              <a:tr h="160243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IS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Analele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Universităţii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din Oradea,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Fascicola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Matematică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Gal Sorin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363702"/>
                  </a:ext>
                </a:extLst>
              </a:tr>
              <a:tr h="160243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St Ec.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Oradea Journal of Business and Economics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Badulescu Daniel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883379"/>
                  </a:ext>
                </a:extLst>
              </a:tr>
              <a:tr h="160243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GTS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Geosport for Society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Ilies Alexandru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590172"/>
                  </a:ext>
                </a:extLst>
              </a:tr>
              <a:tr h="152170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IS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Analele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Universitatii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din Oradea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Fascicula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Chimie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Badea Gabriela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300665"/>
                  </a:ext>
                </a:extLst>
              </a:tr>
              <a:tr h="160243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GTS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Analele Universităţii din Oradea, Fascicula Educatie fizica si Sport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Paul Dragoş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614588"/>
                  </a:ext>
                </a:extLst>
              </a:tr>
              <a:tr h="152170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GTS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Analele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Universităţii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din Oradea,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Seria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Geografie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Ilies Alexandru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697363"/>
                  </a:ext>
                </a:extLst>
              </a:tr>
              <a:tr h="152170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GTS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Revista Română de Geografie Politică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Ilies Alexandru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201340"/>
                  </a:ext>
                </a:extLst>
              </a:tr>
              <a:tr h="163318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PM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Analele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Universităţii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din Oradea,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Fascicula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Ecotoxicologie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Zootehnie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Tehnologii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Industrie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Alimentară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Maerescu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Cristina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883156"/>
                  </a:ext>
                </a:extLst>
              </a:tr>
              <a:tr h="152170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PM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Analele Universităţii din Oradea, Fascicula Protecţia Mediului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Borza Ioana Maria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823960"/>
                  </a:ext>
                </a:extLst>
              </a:tr>
              <a:tr h="152170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GTS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Revista Romana de Kinetoterapie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Boca 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Ioan</a:t>
                      </a:r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Cosmin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477158"/>
                  </a:ext>
                </a:extLst>
              </a:tr>
              <a:tr h="172810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IETI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Journal of Computer Science and Control Systems</a:t>
                      </a:r>
                      <a:endParaRPr lang="en-US" sz="90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en-US" sz="9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Gergely Eugen-</a:t>
                      </a:r>
                      <a:r>
                        <a:rPr lang="en-US" sz="9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Ioan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Mangal" panose="02040503050203030202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85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56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1979" y="408049"/>
            <a:ext cx="7895968" cy="50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Universit</a:t>
            </a:r>
            <a:r>
              <a:rPr lang="ro-RO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atea din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Oradea</a:t>
            </a:r>
          </a:p>
          <a:p>
            <a:pPr>
              <a:lnSpc>
                <a:spcPct val="150000"/>
              </a:lnSpc>
            </a:pPr>
            <a:r>
              <a:rPr lang="ro-RO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universitate comprehensivă de educație și cercetare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o-RO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Departamente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facul</a:t>
            </a:r>
            <a:r>
              <a:rPr lang="ro-RO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tăți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49/15</a:t>
            </a:r>
            <a:endParaRPr lang="ro-RO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o-RO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Cadre universitare: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o-RO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Studen</a:t>
            </a:r>
            <a:r>
              <a:rPr lang="ro-RO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(2021-202</a:t>
            </a:r>
            <a:r>
              <a:rPr lang="ro-RO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): 17.</a:t>
            </a:r>
            <a:r>
              <a:rPr lang="ro-RO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735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o-RO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Programe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studii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1</a:t>
            </a:r>
            <a:r>
              <a:rPr lang="ro-RO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86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2C1A0E-64D0-054B-E9BD-B39C0721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Universitatea</a:t>
            </a:r>
            <a:r>
              <a:rPr lang="en-US" dirty="0">
                <a:solidFill>
                  <a:srgbClr val="0070C0"/>
                </a:solidFill>
              </a:rPr>
              <a:t> Oradea - </a:t>
            </a:r>
            <a:r>
              <a:rPr lang="en-US" dirty="0" err="1">
                <a:solidFill>
                  <a:srgbClr val="0070C0"/>
                </a:solidFill>
              </a:rPr>
              <a:t>Săptămâna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stiintifică</a:t>
            </a:r>
            <a:r>
              <a:rPr lang="en-US" dirty="0">
                <a:solidFill>
                  <a:srgbClr val="0070C0"/>
                </a:solidFill>
              </a:rPr>
              <a:t> 2022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C4FC4C-35BC-7702-46B5-22B75AB1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b="1" smtClean="0">
                <a:solidFill>
                  <a:srgbClr val="0070C0"/>
                </a:solidFill>
              </a:rPr>
              <a:pPr/>
              <a:t>2</a:t>
            </a:fld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90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945A-BFAF-5E96-4445-EF7657AA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>
                <a:solidFill>
                  <a:srgbClr val="0070C0"/>
                </a:solidFill>
              </a:rPr>
              <a:t>Reviste 202</a:t>
            </a:r>
            <a:r>
              <a:rPr lang="en-US" sz="32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B1D2-4119-B58C-990C-0A070D7FB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" y="2744956"/>
            <a:ext cx="8978537" cy="3429507"/>
          </a:xfrm>
        </p:spPr>
        <p:txBody>
          <a:bodyPr>
            <a:normAutofit/>
          </a:bodyPr>
          <a:lstStyle/>
          <a:p>
            <a:r>
              <a:rPr lang="ro-RO" sz="2400" dirty="0">
                <a:solidFill>
                  <a:srgbClr val="0070C0"/>
                </a:solidFill>
              </a:rPr>
              <a:t>Pentru revistele editate sub egida universității, cadrelor didactice care îndeplinesc atribuțiile de </a:t>
            </a:r>
            <a:r>
              <a:rPr lang="ro-RO" sz="2400" b="1" dirty="0">
                <a:solidFill>
                  <a:srgbClr val="0070C0"/>
                </a:solidFill>
              </a:rPr>
              <a:t>redactor șef </a:t>
            </a:r>
            <a:r>
              <a:rPr lang="ro-RO" sz="2400" dirty="0">
                <a:solidFill>
                  <a:srgbClr val="0070C0"/>
                </a:solidFill>
              </a:rPr>
              <a:t>li   s-au alocat / an suma de </a:t>
            </a:r>
            <a:r>
              <a:rPr lang="ro-RO" sz="2400" b="1" dirty="0">
                <a:solidFill>
                  <a:srgbClr val="0070C0"/>
                </a:solidFill>
              </a:rPr>
              <a:t>103.000 lei.</a:t>
            </a:r>
          </a:p>
          <a:p>
            <a:endParaRPr lang="ro-RO" sz="2400" dirty="0">
              <a:solidFill>
                <a:srgbClr val="0070C0"/>
              </a:solidFill>
            </a:endParaRPr>
          </a:p>
          <a:p>
            <a:pPr marL="64008" indent="0">
              <a:buNone/>
            </a:pPr>
            <a:endParaRPr lang="ro-RO" sz="2400" dirty="0">
              <a:solidFill>
                <a:srgbClr val="0070C0"/>
              </a:solidFill>
            </a:endParaRPr>
          </a:p>
          <a:p>
            <a:r>
              <a:rPr lang="ro-RO" sz="2400" dirty="0">
                <a:solidFill>
                  <a:srgbClr val="0070C0"/>
                </a:solidFill>
              </a:rPr>
              <a:t>Pentru </a:t>
            </a:r>
            <a:r>
              <a:rPr lang="ro-RO" sz="2400" b="1" dirty="0">
                <a:solidFill>
                  <a:srgbClr val="0070C0"/>
                </a:solidFill>
              </a:rPr>
              <a:t>tipărirea</a:t>
            </a:r>
            <a:r>
              <a:rPr lang="ro-RO" sz="2400" dirty="0">
                <a:solidFill>
                  <a:srgbClr val="0070C0"/>
                </a:solidFill>
              </a:rPr>
              <a:t> de către universitate a revistelor care sunt indexate în minim 2 baze de date pe domeniu au fost alocați </a:t>
            </a:r>
            <a:r>
              <a:rPr lang="ro-RO" sz="2400" b="1" dirty="0">
                <a:solidFill>
                  <a:srgbClr val="0070C0"/>
                </a:solidFill>
              </a:rPr>
              <a:t>109.600 lei </a:t>
            </a:r>
            <a:r>
              <a:rPr lang="ro-RO" sz="2400" dirty="0">
                <a:solidFill>
                  <a:srgbClr val="0070C0"/>
                </a:solidFill>
              </a:rPr>
              <a:t>(30 reviste cu max 4 nr./an).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B8DDA-929B-05CF-39C4-D638C285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Universitatea</a:t>
            </a:r>
            <a:r>
              <a:rPr lang="en-US" dirty="0">
                <a:solidFill>
                  <a:srgbClr val="0070C0"/>
                </a:solidFill>
              </a:rPr>
              <a:t> Oradea - </a:t>
            </a:r>
            <a:r>
              <a:rPr lang="en-US" dirty="0" err="1">
                <a:solidFill>
                  <a:srgbClr val="0070C0"/>
                </a:solidFill>
              </a:rPr>
              <a:t>Săptămâna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științifică</a:t>
            </a:r>
            <a:r>
              <a:rPr lang="en-US" dirty="0">
                <a:solidFill>
                  <a:srgbClr val="0070C0"/>
                </a:solidFill>
              </a:rPr>
              <a:t> 2022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3EE49-9DD1-86D9-46E5-7F035D96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06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017B-C62D-47E7-A31A-028ECBE2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48444"/>
            <a:ext cx="8734425" cy="8374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Universitat</a:t>
            </a:r>
            <a:r>
              <a:rPr lang="ro-RO" sz="2800" b="1" dirty="0">
                <a:solidFill>
                  <a:srgbClr val="0070C0"/>
                </a:solidFill>
              </a:rPr>
              <a:t>ea</a:t>
            </a:r>
            <a:r>
              <a:rPr lang="en-US" sz="2800" b="1" dirty="0">
                <a:solidFill>
                  <a:srgbClr val="0070C0"/>
                </a:solidFill>
              </a:rPr>
              <a:t> din Oradea </a:t>
            </a:r>
            <a:br>
              <a:rPr lang="ro-RO" sz="2800" b="1" dirty="0">
                <a:solidFill>
                  <a:srgbClr val="0070C0"/>
                </a:solidFill>
              </a:rPr>
            </a:br>
            <a:r>
              <a:rPr lang="ro-RO" sz="2800" b="1" dirty="0">
                <a:solidFill>
                  <a:srgbClr val="0070C0"/>
                </a:solidFill>
              </a:rPr>
              <a:t>Laboratoarele în Baza de date europeană  </a:t>
            </a:r>
            <a:r>
              <a:rPr lang="en-US" sz="2800" b="1" dirty="0">
                <a:solidFill>
                  <a:srgbClr val="0070C0"/>
                </a:solidFill>
              </a:rPr>
              <a:t>EERIS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681683-A015-4B20-A73C-695D530A3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742" t="6112" r="69922" b="83681"/>
          <a:stretch/>
        </p:blipFill>
        <p:spPr>
          <a:xfrm>
            <a:off x="2740509" y="1753232"/>
            <a:ext cx="3877730" cy="115156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11A34-3BB4-B1AE-B805-D9063B84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Universitatea</a:t>
            </a:r>
            <a:r>
              <a:rPr lang="en-US" dirty="0">
                <a:solidFill>
                  <a:srgbClr val="0070C0"/>
                </a:solidFill>
              </a:rPr>
              <a:t> Oradea - </a:t>
            </a:r>
            <a:r>
              <a:rPr lang="en-US" dirty="0" err="1">
                <a:solidFill>
                  <a:srgbClr val="0070C0"/>
                </a:solidFill>
              </a:rPr>
              <a:t>Săptămâna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științifică</a:t>
            </a:r>
            <a:r>
              <a:rPr lang="en-US" dirty="0">
                <a:solidFill>
                  <a:srgbClr val="0070C0"/>
                </a:solidFill>
              </a:rPr>
              <a:t> 2022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BA2AC-5912-36E7-3FB3-7A96E2D1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E3B95516-6411-0CBE-D333-60DEFABA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6" t="20204" r="25362" b="47708"/>
          <a:stretch>
            <a:fillRect/>
          </a:stretch>
        </p:blipFill>
        <p:spPr bwMode="auto">
          <a:xfrm>
            <a:off x="763155" y="3176405"/>
            <a:ext cx="7908202" cy="317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235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8E85E9-94DB-4E63-8515-3A8751F7D78C}"/>
              </a:ext>
            </a:extLst>
          </p:cNvPr>
          <p:cNvSpPr/>
          <p:nvPr/>
        </p:nvSpPr>
        <p:spPr>
          <a:xfrm>
            <a:off x="457200" y="184930"/>
            <a:ext cx="8150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70C0"/>
                </a:solidFill>
              </a:rPr>
              <a:t>Universit</a:t>
            </a:r>
            <a:r>
              <a:rPr lang="en-US" sz="2400" b="1" dirty="0">
                <a:solidFill>
                  <a:srgbClr val="0070C0"/>
                </a:solidFill>
              </a:rPr>
              <a:t>atea</a:t>
            </a:r>
            <a:r>
              <a:rPr lang="ro-RO" sz="2400" b="1" dirty="0">
                <a:solidFill>
                  <a:srgbClr val="0070C0"/>
                </a:solidFill>
              </a:rPr>
              <a:t> din Oradea</a:t>
            </a:r>
            <a:r>
              <a:rPr lang="en-US" sz="2400" b="1" dirty="0">
                <a:solidFill>
                  <a:srgbClr val="0070C0"/>
                </a:solidFill>
              </a:rPr>
              <a:t> - </a:t>
            </a:r>
            <a:r>
              <a:rPr lang="ro-RO" sz="2400" b="1" dirty="0">
                <a:solidFill>
                  <a:srgbClr val="0070C0"/>
                </a:solidFill>
              </a:rPr>
              <a:t>Clasamente internaționale 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A8926-6832-4E87-9638-CA0101D0C47F}"/>
              </a:ext>
            </a:extLst>
          </p:cNvPr>
          <p:cNvSpPr txBox="1"/>
          <p:nvPr/>
        </p:nvSpPr>
        <p:spPr>
          <a:xfrm>
            <a:off x="268072" y="2943792"/>
            <a:ext cx="5759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QS World University Rankings (QS): </a:t>
            </a:r>
          </a:p>
          <a:p>
            <a:r>
              <a:rPr lang="en-GB" sz="1400" b="1" dirty="0">
                <a:solidFill>
                  <a:srgbClr val="0070C0"/>
                </a:solidFill>
              </a:rPr>
              <a:t>(reputatie academica si a angajatorului, fractie studenti/cadre, </a:t>
            </a:r>
          </a:p>
          <a:p>
            <a:r>
              <a:rPr lang="en-GB" sz="1400" b="1" dirty="0">
                <a:solidFill>
                  <a:srgbClr val="0070C0"/>
                </a:solidFill>
              </a:rPr>
              <a:t>citari, studenti internationali)</a:t>
            </a:r>
          </a:p>
          <a:p>
            <a:r>
              <a:rPr lang="en-GB" sz="1400" b="1" dirty="0">
                <a:hlinkClick r:id="rId3"/>
              </a:rPr>
              <a:t>https://www.topuniversities.com/universities/country/romania</a:t>
            </a:r>
            <a:endParaRPr lang="en-GB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B8E27-B241-4AB2-8B32-84C050757E92}"/>
              </a:ext>
            </a:extLst>
          </p:cNvPr>
          <p:cNvSpPr txBox="1"/>
          <p:nvPr/>
        </p:nvSpPr>
        <p:spPr>
          <a:xfrm>
            <a:off x="268072" y="800804"/>
            <a:ext cx="50593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Scimago Institutions Rankings (Scimago): </a:t>
            </a:r>
          </a:p>
          <a:p>
            <a:r>
              <a:rPr lang="en-GB" sz="1400" b="1" dirty="0">
                <a:solidFill>
                  <a:srgbClr val="0070C0"/>
                </a:solidFill>
              </a:rPr>
              <a:t>(impact cercetare, factor inovare, factor societal)</a:t>
            </a:r>
          </a:p>
          <a:p>
            <a:r>
              <a:rPr lang="en-GB" sz="1400" b="1" dirty="0">
                <a:hlinkClick r:id="rId4"/>
              </a:rPr>
              <a:t>https://www.scimagoir.com/rankings.php?country=ROU</a:t>
            </a:r>
            <a:endParaRPr lang="en-GB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97AF9-1298-4BA2-B850-6F9E6F213A6D}"/>
              </a:ext>
            </a:extLst>
          </p:cNvPr>
          <p:cNvSpPr txBox="1"/>
          <p:nvPr/>
        </p:nvSpPr>
        <p:spPr>
          <a:xfrm>
            <a:off x="259466" y="1872298"/>
            <a:ext cx="62680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University Ranking by Academic Performance (URAP): </a:t>
            </a:r>
          </a:p>
          <a:p>
            <a:r>
              <a:rPr lang="en-GB" sz="1400" b="1" dirty="0">
                <a:solidFill>
                  <a:srgbClr val="0070C0"/>
                </a:solidFill>
              </a:rPr>
              <a:t>(impactul cercetarii prin numar de citari)</a:t>
            </a:r>
          </a:p>
          <a:p>
            <a:r>
              <a:rPr lang="en-GB" sz="1400" b="1" dirty="0">
                <a:hlinkClick r:id="rId5"/>
              </a:rPr>
              <a:t>http://www.urapcenter.org/2018/country.php?ccode=RO&amp;rank=all</a:t>
            </a:r>
            <a:endParaRPr lang="en-GB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EB2D3-C319-423E-DCE8-E610CC22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3182A-0C9A-CBD1-A42C-A1EA319F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9DE4A-5032-2FEA-911C-4DAF996E1097}"/>
              </a:ext>
            </a:extLst>
          </p:cNvPr>
          <p:cNvSpPr txBox="1"/>
          <p:nvPr/>
        </p:nvSpPr>
        <p:spPr>
          <a:xfrm>
            <a:off x="259466" y="4230730"/>
            <a:ext cx="8348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Times Higher Education (THE) World University Rankings 2022</a:t>
            </a:r>
          </a:p>
          <a:p>
            <a:pPr algn="l" rtl="0"/>
            <a:r>
              <a:rPr lang="en-US" sz="1400" b="0" i="0" dirty="0">
                <a:solidFill>
                  <a:srgbClr val="1155CC"/>
                </a:solidFill>
                <a:effectLst/>
                <a:latin typeface="verdana" panose="020B0604030504040204" pitchFamily="34" charset="0"/>
                <a:hlinkClick r:id="rId6"/>
              </a:rPr>
              <a:t>World University Rankings 2022 | Times Higher Education (THE)</a:t>
            </a:r>
            <a:endParaRPr lang="en-US" sz="1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 rtl="0"/>
            <a:r>
              <a:rPr lang="en-US" sz="14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13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indicatori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performanță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care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măsoară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performanța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unei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instituții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în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patru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domenii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predare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cercetare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, transfer de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cunoștințe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și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perspective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internaționale</a:t>
            </a:r>
            <a:endParaRPr lang="en-US" sz="1400" b="0" i="0" dirty="0">
              <a:solidFill>
                <a:srgbClr val="0070C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51FA0-5819-90FE-CC7C-2938F60F3B49}"/>
              </a:ext>
            </a:extLst>
          </p:cNvPr>
          <p:cNvSpPr txBox="1"/>
          <p:nvPr/>
        </p:nvSpPr>
        <p:spPr>
          <a:xfrm>
            <a:off x="244171" y="5517668"/>
            <a:ext cx="85351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UI </a:t>
            </a:r>
            <a:r>
              <a:rPr lang="en-US" sz="1400" b="1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GreenMetric</a:t>
            </a:r>
            <a:r>
              <a:rPr lang="en-US" sz="1400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World University Rankings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400" b="0" i="0" dirty="0">
                <a:solidFill>
                  <a:srgbClr val="1155CC"/>
                </a:solidFill>
                <a:effectLst/>
                <a:latin typeface="verdana" panose="020B0604030504040204" pitchFamily="34" charset="0"/>
                <a:hlinkClick r:id="rId7"/>
              </a:rPr>
              <a:t>Overall Rankings 2021 - UI </a:t>
            </a:r>
            <a:r>
              <a:rPr lang="en-US" sz="1400" b="0" i="0" dirty="0" err="1">
                <a:solidFill>
                  <a:srgbClr val="1155CC"/>
                </a:solidFill>
                <a:effectLst/>
                <a:latin typeface="verdana" panose="020B0604030504040204" pitchFamily="34" charset="0"/>
                <a:hlinkClick r:id="rId7"/>
              </a:rPr>
              <a:t>GreenMetric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Green Campus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si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  </a:t>
            </a:r>
            <a:r>
              <a:rPr lang="en-US" sz="1400" b="0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Sustenabilitate</a:t>
            </a:r>
            <a:endParaRPr lang="en-US" sz="1400" b="0" i="0" dirty="0">
              <a:solidFill>
                <a:srgbClr val="0070C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24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59"/>
            <a:ext cx="8889023" cy="928375"/>
          </a:xfrm>
        </p:spPr>
        <p:txBody>
          <a:bodyPr>
            <a:normAutofit fontScale="90000"/>
          </a:bodyPr>
          <a:lstStyle/>
          <a:p>
            <a:r>
              <a:rPr lang="ro-RO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Proiecte care implică Transferul tehnologic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76" y="942534"/>
            <a:ext cx="8889023" cy="2769577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ro-RO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Parcul științific și Tehnologic Bihor</a:t>
            </a:r>
          </a:p>
          <a:p>
            <a:pPr marL="64008" indent="0" algn="ctr">
              <a:buNone/>
            </a:pPr>
            <a:endParaRPr lang="ro-RO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o-RO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Partneri: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Universit</a:t>
            </a:r>
            <a:r>
              <a:rPr lang="ro-RO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atea din Oradea</a:t>
            </a:r>
          </a:p>
          <a:p>
            <a:pPr marL="64008" indent="0">
              <a:buNone/>
            </a:pPr>
            <a:r>
              <a:rPr lang="ro-RO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Consiliul Județean 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Bihor  </a:t>
            </a:r>
            <a:endParaRPr lang="ro-RO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o-RO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 Parcul Industrial Bihor </a:t>
            </a:r>
          </a:p>
          <a:p>
            <a:pPr marL="64008" indent="0">
              <a:buNone/>
            </a:pP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Regional Operational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 Axis 1, North-West Regional Development Agency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8D515-92BA-46B0-9421-5E066CE9609C}"/>
              </a:ext>
            </a:extLst>
          </p:cNvPr>
          <p:cNvSpPr txBox="1"/>
          <p:nvPr/>
        </p:nvSpPr>
        <p:spPr>
          <a:xfrm>
            <a:off x="127487" y="4352092"/>
            <a:ext cx="88890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8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8C723"/>
              </a:buClr>
              <a:buSzPct val="80000"/>
              <a:tabLst/>
              <a:defRPr/>
            </a:pPr>
            <a:r>
              <a:rPr kumimoji="0" lang="ro-RO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Centrul de Transfer Tehnologic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Smart Industries</a:t>
            </a:r>
            <a:endParaRPr kumimoji="0" lang="ro-RO" sz="24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defTabSz="914400">
              <a:spcBef>
                <a:spcPct val="20000"/>
              </a:spcBef>
              <a:buClr>
                <a:srgbClr val="98C723"/>
              </a:buClr>
              <a:buSzPct val="80000"/>
              <a:defRPr/>
            </a:pPr>
            <a:endParaRPr kumimoji="0" lang="ro-RO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defTabSz="914400">
              <a:spcBef>
                <a:spcPct val="20000"/>
              </a:spcBef>
              <a:buClr>
                <a:srgbClr val="98C723"/>
              </a:buClr>
              <a:buSzPct val="80000"/>
              <a:defRPr/>
            </a:pP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Universit</a:t>
            </a:r>
            <a:r>
              <a:rPr kumimoji="0" lang="ro-RO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atea din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Oradea</a:t>
            </a:r>
            <a:r>
              <a:rPr kumimoji="0" lang="ro-RO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RO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valoare estimată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5.820.000 euro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8C723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Regional Operational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 Axis 1, North-West Regional Development Agency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8FAC6-96D0-12A5-1D91-B610D3A0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Universitatea Oradea - Săptămâna științifică 2022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D0DCB-64A8-B9C6-2068-9A47C63A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06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8F92B1-0A31-C452-1C5C-7B031392FC8E}"/>
              </a:ext>
            </a:extLst>
          </p:cNvPr>
          <p:cNvSpPr txBox="1"/>
          <p:nvPr/>
        </p:nvSpPr>
        <p:spPr>
          <a:xfrm>
            <a:off x="135802" y="2344847"/>
            <a:ext cx="8872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2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Festivitate de premiere</a:t>
            </a:r>
            <a:endParaRPr lang="en-US" sz="2400" b="1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o-RO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Premii de Excelență în </a:t>
            </a:r>
            <a:r>
              <a:rPr lang="ro-RO" sz="2800" b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Cercetare </a:t>
            </a:r>
            <a:r>
              <a:rPr lang="ro-RO" sz="2800" b="1" i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Universitas Varadiensis 2022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3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898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/>
              </a:rPr>
              <a:t>U</a:t>
            </a:r>
            <a:r>
              <a:rPr lang="ro-RO" sz="3600" b="1" dirty="0">
                <a:solidFill>
                  <a:srgbClr val="0070C0"/>
                </a:solidFill>
                <a:effectLst/>
              </a:rPr>
              <a:t>niversitatea din </a:t>
            </a:r>
            <a:r>
              <a:rPr lang="en-US" sz="3600" b="1" dirty="0">
                <a:solidFill>
                  <a:srgbClr val="0070C0"/>
                </a:solidFill>
                <a:effectLst/>
              </a:rPr>
              <a:t>O</a:t>
            </a:r>
            <a:r>
              <a:rPr lang="ro-RO" sz="3600" b="1" dirty="0">
                <a:solidFill>
                  <a:srgbClr val="0070C0"/>
                </a:solidFill>
                <a:effectLst/>
              </a:rPr>
              <a:t>radea </a:t>
            </a:r>
            <a:br>
              <a:rPr lang="ro-RO" sz="3600" b="1" dirty="0">
                <a:solidFill>
                  <a:srgbClr val="0070C0"/>
                </a:solidFill>
                <a:effectLst/>
              </a:rPr>
            </a:br>
            <a:r>
              <a:rPr lang="en-US" sz="2700" b="1" dirty="0">
                <a:solidFill>
                  <a:srgbClr val="0070C0"/>
                </a:solidFill>
                <a:effectLst/>
              </a:rPr>
              <a:t> – </a:t>
            </a:r>
            <a:r>
              <a:rPr lang="ro-RO" sz="2700" b="1" dirty="0">
                <a:solidFill>
                  <a:srgbClr val="0070C0"/>
                </a:solidFill>
                <a:effectLst/>
              </a:rPr>
              <a:t>Universitate antreprenorială </a:t>
            </a:r>
            <a:r>
              <a:rPr lang="en-US" sz="2700" b="1" dirty="0">
                <a:solidFill>
                  <a:srgbClr val="0070C0"/>
                </a:solidFill>
                <a:effectLst/>
              </a:rPr>
              <a:t>–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23"/>
            <a:ext cx="8708571" cy="4870763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b="1" i="1" dirty="0" err="1">
                <a:solidFill>
                  <a:srgbClr val="0070C0"/>
                </a:solidFill>
              </a:rPr>
              <a:t>Educa</a:t>
            </a:r>
            <a:r>
              <a:rPr lang="ro-RO" b="1" i="1" dirty="0">
                <a:solidFill>
                  <a:srgbClr val="0070C0"/>
                </a:solidFill>
              </a:rPr>
              <a:t>ție</a:t>
            </a: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o-RO" b="1" i="1" dirty="0">
                <a:solidFill>
                  <a:srgbClr val="0070C0"/>
                </a:solidFill>
              </a:rPr>
              <a:t>Cercetare</a:t>
            </a: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o-RO" b="1" i="1" dirty="0">
                <a:solidFill>
                  <a:srgbClr val="0070C0"/>
                </a:solidFill>
              </a:rPr>
              <a:t>Antreprenoriat și inovare</a:t>
            </a:r>
          </a:p>
          <a:p>
            <a:pPr>
              <a:buFont typeface="Wingdings" panose="05000000000000000000" pitchFamily="2" charset="2"/>
              <a:buChar char="§"/>
            </a:pPr>
            <a:endParaRPr lang="ro-RO" b="1" i="1" dirty="0">
              <a:solidFill>
                <a:srgbClr val="0070C0"/>
              </a:solidFill>
            </a:endParaRPr>
          </a:p>
          <a:p>
            <a:pPr marL="64008" indent="0">
              <a:buNone/>
            </a:pPr>
            <a:r>
              <a:rPr lang="ro-RO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la  bază: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laboratoare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cercetare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consultanţă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parteneriate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private;</a:t>
            </a:r>
            <a:endParaRPr lang="ro-RO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parteneriate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instituţii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cooperări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participarea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reţele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cercetare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internaţionale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implicarea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locală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află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universitatea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6" descr="http://idea-perpetua.ro/wp-content/themes/infographer/img/idea-perpetua-fonduri-europene-romania-ue-proiecte-consultant-consultanta-firma-companie-accesare-scriere-dezvoltare-elaborare-implementare-management-proiect-european.png">
            <a:extLst>
              <a:ext uri="{FF2B5EF4-FFF2-40B4-BE49-F238E27FC236}">
                <a16:creationId xmlns:a16="http://schemas.microsoft.com/office/drawing/2014/main" id="{B7E4DE14-91F3-44A8-9E67-4DE80BC7F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14" y="1569596"/>
            <a:ext cx="302820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283BB-5501-1551-BFCE-09F1ED90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Universitatea</a:t>
            </a:r>
            <a:r>
              <a:rPr lang="en-US" dirty="0">
                <a:solidFill>
                  <a:srgbClr val="0070C0"/>
                </a:solidFill>
              </a:rPr>
              <a:t> Oradea - </a:t>
            </a:r>
            <a:r>
              <a:rPr lang="en-US" dirty="0" err="1">
                <a:solidFill>
                  <a:srgbClr val="0070C0"/>
                </a:solidFill>
              </a:rPr>
              <a:t>Săptămâna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științifică</a:t>
            </a:r>
            <a:r>
              <a:rPr lang="en-US" dirty="0">
                <a:solidFill>
                  <a:srgbClr val="0070C0"/>
                </a:solidFill>
              </a:rPr>
              <a:t> 2022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65F02-6971-386A-7AFE-3BDFB85F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4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Strategia cercetării științifice</a:t>
            </a:r>
            <a:br>
              <a:rPr lang="ro-RO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2020-2024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82808"/>
            <a:ext cx="8435009" cy="357887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Cercetare inter și multi-disciplinară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în domeniile prioritare de dezvoltare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o-RO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Laboratoare de cercetare interdisciplinară</a:t>
            </a:r>
          </a:p>
          <a:p>
            <a:pPr>
              <a:buFont typeface="Wingdings" panose="05000000000000000000" pitchFamily="2" charset="2"/>
              <a:buChar char="§"/>
            </a:pPr>
            <a:endParaRPr lang="ro-RO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Granturi /mobilități bilaterale pentru cercetători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B2B4C-CE8C-C252-A16D-A0BF148A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Universitatea</a:t>
            </a:r>
            <a:r>
              <a:rPr lang="en-US" dirty="0">
                <a:solidFill>
                  <a:srgbClr val="0070C0"/>
                </a:solidFill>
              </a:rPr>
              <a:t> Oradea - </a:t>
            </a:r>
            <a:r>
              <a:rPr lang="en-US" dirty="0" err="1">
                <a:solidFill>
                  <a:srgbClr val="0070C0"/>
                </a:solidFill>
              </a:rPr>
              <a:t>Săptămâna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științifică</a:t>
            </a:r>
            <a:r>
              <a:rPr lang="en-US" dirty="0">
                <a:solidFill>
                  <a:srgbClr val="0070C0"/>
                </a:solidFill>
              </a:rPr>
              <a:t> 2022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62BBA-7BC3-8021-C942-12D5D312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4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3319-F059-47B8-BE32-40F50027A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543" y="7084"/>
            <a:ext cx="8062912" cy="851046"/>
          </a:xfrm>
        </p:spPr>
        <p:txBody>
          <a:bodyPr>
            <a:normAutofit/>
          </a:bodyPr>
          <a:lstStyle/>
          <a:p>
            <a:pPr algn="ctr"/>
            <a:r>
              <a:rPr lang="en-US" sz="4400" b="1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Obiective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4D60A-E25F-4BA0-8370-D36171CE8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34" y="1272360"/>
            <a:ext cx="8765931" cy="473278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Promovarea</a:t>
            </a:r>
            <a:r>
              <a:rPr lang="en-US" sz="20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excelenţei</a:t>
            </a:r>
            <a:r>
              <a:rPr lang="en-US" sz="20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în</a:t>
            </a:r>
            <a:r>
              <a:rPr lang="en-US" sz="20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cercetarea</a:t>
            </a:r>
            <a:r>
              <a:rPr lang="en-US" sz="20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ştiinţifică</a:t>
            </a:r>
            <a:r>
              <a:rPr lang="en-US" sz="20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  <a:p>
            <a:pPr marL="342900" indent="-342900" algn="l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Creșterea</a:t>
            </a:r>
            <a:r>
              <a:rPr lang="en-US" sz="20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vizibilității</a:t>
            </a:r>
            <a:r>
              <a:rPr lang="en-US" sz="20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rezultatelor</a:t>
            </a:r>
            <a:r>
              <a:rPr lang="en-US" sz="20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cercetării</a:t>
            </a:r>
            <a:endParaRPr lang="en-US" sz="200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Dezvoltarea</a:t>
            </a:r>
            <a:r>
              <a:rPr lang="en-US" sz="20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infrastructurii</a:t>
            </a:r>
            <a:r>
              <a:rPr lang="en-US" sz="20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de </a:t>
            </a: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cercetare</a:t>
            </a:r>
            <a:endParaRPr lang="ro-RO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Creşterea</a:t>
            </a:r>
            <a:r>
              <a:rPr lang="en-US" sz="20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gradului</a:t>
            </a:r>
            <a:r>
              <a:rPr lang="en-US" sz="20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de </a:t>
            </a: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absorbţie</a:t>
            </a:r>
            <a:r>
              <a:rPr lang="en-US" sz="20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a </a:t>
            </a: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fondurilor</a:t>
            </a:r>
            <a:endParaRPr lang="en-US" sz="200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Dezvoltarea</a:t>
            </a:r>
            <a:r>
              <a:rPr lang="en-US" sz="20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transferului</a:t>
            </a:r>
            <a:r>
              <a:rPr lang="en-US" sz="20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tehnologic</a:t>
            </a:r>
            <a:endParaRPr lang="ro-RO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Identificarea domeniilor de prioritate pentru realizarea transferului tehnologic</a:t>
            </a:r>
          </a:p>
          <a:p>
            <a:pPr marL="342900" indent="-342900" algn="l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Definirea profilului antreprenorial al universității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70C0"/>
              </a:solidFill>
            </a:endParaRPr>
          </a:p>
          <a:p>
            <a:pPr marL="1143000" indent="-1143000" algn="l">
              <a:lnSpc>
                <a:spcPct val="220000"/>
              </a:lnSpc>
              <a:buFont typeface="Wingdings" panose="05000000000000000000" pitchFamily="2" charset="2"/>
              <a:buChar char="§"/>
            </a:pPr>
            <a:endParaRPr lang="en-US" sz="200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i="0" u="none" strike="noStrike" baseline="0" dirty="0">
                <a:solidFill>
                  <a:srgbClr val="0070C0"/>
                </a:solidFill>
                <a:highlight>
                  <a:srgbClr val="E7FCD4"/>
                </a:highlight>
                <a:latin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70C0"/>
              </a:solidFill>
              <a:highlight>
                <a:srgbClr val="E7FCD4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38E9A-11C8-2742-5EBA-832786EC5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3868" y="6480969"/>
            <a:ext cx="3653387" cy="300831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Universitatea</a:t>
            </a:r>
            <a:r>
              <a:rPr lang="en-US" dirty="0">
                <a:solidFill>
                  <a:srgbClr val="0070C0"/>
                </a:solidFill>
              </a:rPr>
              <a:t> Oradea - </a:t>
            </a:r>
            <a:r>
              <a:rPr lang="en-US" dirty="0" err="1">
                <a:solidFill>
                  <a:srgbClr val="0070C0"/>
                </a:solidFill>
              </a:rPr>
              <a:t>Săptămâna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stiintifică</a:t>
            </a:r>
            <a:r>
              <a:rPr lang="en-US" dirty="0">
                <a:solidFill>
                  <a:srgbClr val="0070C0"/>
                </a:solidFill>
              </a:rPr>
              <a:t> 2022        </a:t>
            </a:r>
          </a:p>
        </p:txBody>
      </p:sp>
    </p:spTree>
    <p:extLst>
      <p:ext uri="{BB962C8B-B14F-4D97-AF65-F5344CB8AC3E}">
        <p14:creationId xmlns:p14="http://schemas.microsoft.com/office/powerpoint/2010/main" val="208452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807" y="168640"/>
            <a:ext cx="6751480" cy="844614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Școli Doctorale - IOSUD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74" y="1013254"/>
            <a:ext cx="8981038" cy="5308415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en-GB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parte importantă a cercetării științifice se desfășoară în cadrul Școlilor doctorale</a:t>
            </a:r>
          </a:p>
          <a:p>
            <a:pPr marL="64008" indent="0">
              <a:buNone/>
            </a:pPr>
            <a:r>
              <a:rPr lang="ro-RO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o-RO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Școli doctorale </a:t>
            </a: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- 1</a:t>
            </a:r>
            <a:r>
              <a:rPr lang="ro-RO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domenii de doctorat-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conduc</a:t>
            </a:r>
            <a:r>
              <a:rPr lang="ro-RO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ători de doctorat</a:t>
            </a:r>
            <a:endParaRPr lang="en-GB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o-RO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Științe umaniste și arte- domenii : Filologie, Teologie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o-RO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Geografie </a:t>
            </a:r>
            <a:endParaRPr lang="en-GB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o-RO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Istorie </a:t>
            </a:r>
            <a:endParaRPr lang="en-GB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o-RO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Sociologie</a:t>
            </a:r>
            <a:endParaRPr lang="en-GB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o-RO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Științe Biomedicale- domenii: Biologie, Farmacie, Medicină</a:t>
            </a:r>
            <a:endParaRPr lang="en-GB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o-RO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Științe economice – domenii: Administrarea afacerilor, Economie, Finanțe</a:t>
            </a:r>
            <a:endParaRPr lang="en-GB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o-RO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Științe inginerești – domenii: Agronomie, Inginerie electrică, Inginerie energetică, Inginerie industrială, Inginerie și Management, Inginerie electronică-Telecomunicații și Tehnologii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nformaționale, Matematică</a:t>
            </a:r>
            <a:r>
              <a:rPr lang="en-GB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o-RO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Domenii de doctorat în curs de autorizare (Medicină dentară, Muzică)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390E2-4BE8-4758-7691-2FCCA9EE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Universitatea</a:t>
            </a:r>
            <a:r>
              <a:rPr lang="en-US" dirty="0">
                <a:solidFill>
                  <a:srgbClr val="0070C0"/>
                </a:solidFill>
              </a:rPr>
              <a:t> Oradea - </a:t>
            </a:r>
            <a:r>
              <a:rPr lang="en-US" dirty="0" err="1">
                <a:solidFill>
                  <a:srgbClr val="0070C0"/>
                </a:solidFill>
              </a:rPr>
              <a:t>Săptămâna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științifică</a:t>
            </a:r>
            <a:r>
              <a:rPr lang="en-US" dirty="0">
                <a:solidFill>
                  <a:srgbClr val="0070C0"/>
                </a:solidFill>
              </a:rPr>
              <a:t> 2022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097E8-B65F-7C59-4608-A3AF9E6B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0F6B-62F0-BEC5-4B4D-47F4B216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98"/>
            <a:ext cx="8229600" cy="719334"/>
          </a:xfrm>
        </p:spPr>
        <p:txBody>
          <a:bodyPr>
            <a:normAutofit fontScale="90000"/>
          </a:bodyPr>
          <a:lstStyle/>
          <a:p>
            <a:r>
              <a:rPr lang="ro-RO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Evoluția numărului de studenți doctoranzi (</a:t>
            </a:r>
            <a:r>
              <a:rPr lang="ro-RO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1</a:t>
            </a:r>
            <a:r>
              <a:rPr lang="ro-RO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a numărului de conducători de doctorat (</a:t>
            </a:r>
            <a:r>
              <a:rPr lang="ro-RO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2</a:t>
            </a:r>
            <a:r>
              <a:rPr lang="ro-RO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20559-8998-3511-138F-E2406EFE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Universitatea</a:t>
            </a:r>
            <a:r>
              <a:rPr lang="en-US" dirty="0">
                <a:solidFill>
                  <a:srgbClr val="0070C0"/>
                </a:solidFill>
              </a:rPr>
              <a:t> Oradea - </a:t>
            </a:r>
            <a:r>
              <a:rPr lang="en-US" dirty="0" err="1">
                <a:solidFill>
                  <a:srgbClr val="0070C0"/>
                </a:solidFill>
              </a:rPr>
              <a:t>Săptămâna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științifică</a:t>
            </a:r>
            <a:r>
              <a:rPr lang="en-US" dirty="0">
                <a:solidFill>
                  <a:srgbClr val="0070C0"/>
                </a:solidFill>
              </a:rPr>
              <a:t> 2022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EC224-8F6B-4A4F-BC1C-7009064B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D95E9C-DA21-4115-8192-3F81A3B81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7346" y="872529"/>
            <a:ext cx="8114222" cy="2960917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6250C61F-B684-459B-7E10-95C7A01D9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45" y="3894139"/>
            <a:ext cx="8114223" cy="2699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547539-6061-27A9-C2EE-E67046B502C6}"/>
              </a:ext>
            </a:extLst>
          </p:cNvPr>
          <p:cNvSpPr txBox="1"/>
          <p:nvPr/>
        </p:nvSpPr>
        <p:spPr>
          <a:xfrm>
            <a:off x="0" y="3600877"/>
            <a:ext cx="118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1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C0DA2-0A97-5346-68BC-F2685A7BD21B}"/>
              </a:ext>
            </a:extLst>
          </p:cNvPr>
          <p:cNvSpPr txBox="1"/>
          <p:nvPr/>
        </p:nvSpPr>
        <p:spPr>
          <a:xfrm>
            <a:off x="12010" y="6367325"/>
            <a:ext cx="118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ro-RO" sz="1400" dirty="0">
                <a:solidFill>
                  <a:srgbClr val="0070C0"/>
                </a:solidFill>
              </a:rPr>
              <a:t> 2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4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833" y="1183872"/>
            <a:ext cx="532291" cy="4258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A276F9-1974-4BDC-B9CB-F0686498296F}"/>
              </a:ext>
            </a:extLst>
          </p:cNvPr>
          <p:cNvSpPr txBox="1">
            <a:spLocks/>
          </p:cNvSpPr>
          <p:nvPr/>
        </p:nvSpPr>
        <p:spPr>
          <a:xfrm>
            <a:off x="1332627" y="125327"/>
            <a:ext cx="6478743" cy="573357"/>
          </a:xfrm>
          <a:prstGeom prst="rect">
            <a:avLst/>
          </a:prstGeom>
          <a:solidFill>
            <a:schemeClr val="bg1"/>
          </a:solidFill>
        </p:spPr>
        <p:txBody>
          <a:bodyPr vert="horz" lIns="84406" tIns="42203" rIns="84406" bIns="42203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r>
              <a:rPr lang="en-US" sz="1846" b="1" i="1" spc="150" dirty="0" err="1">
                <a:solidFill>
                  <a:srgbClr val="228C8A"/>
                </a:solidFill>
                <a:latin typeface="Calibri Light" panose="020F0302020204030204" pitchFamily="34" charset="0"/>
              </a:rPr>
              <a:t>Rezultate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 </a:t>
            </a:r>
            <a:r>
              <a:rPr lang="it-IT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indicatori de calitate: </a:t>
            </a:r>
          </a:p>
          <a:p>
            <a:pPr algn="ctr" defTabSz="844083">
              <a:lnSpc>
                <a:spcPct val="100000"/>
              </a:lnSpc>
            </a:pP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F</a:t>
            </a:r>
            <a:r>
              <a:rPr lang="ro-RO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inanțarea 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S</a:t>
            </a:r>
            <a:r>
              <a:rPr lang="ro-RO" sz="1846" b="1" i="1" spc="150" dirty="0" err="1">
                <a:solidFill>
                  <a:srgbClr val="228C8A"/>
                </a:solidFill>
                <a:latin typeface="Calibri Light" panose="020F0302020204030204" pitchFamily="34" charset="0"/>
              </a:rPr>
              <a:t>uplimentară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 2021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3" y="760886"/>
            <a:ext cx="8651630" cy="63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833" y="955748"/>
            <a:ext cx="532291" cy="4486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n-US" sz="1662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A276F9-1974-4BDC-B9CB-F0686498296F}"/>
              </a:ext>
            </a:extLst>
          </p:cNvPr>
          <p:cNvSpPr txBox="1">
            <a:spLocks/>
          </p:cNvSpPr>
          <p:nvPr/>
        </p:nvSpPr>
        <p:spPr>
          <a:xfrm>
            <a:off x="1471525" y="85841"/>
            <a:ext cx="6200949" cy="707404"/>
          </a:xfrm>
          <a:prstGeom prst="rect">
            <a:avLst/>
          </a:prstGeom>
          <a:solidFill>
            <a:schemeClr val="bg1"/>
          </a:solidFill>
        </p:spPr>
        <p:txBody>
          <a:bodyPr vert="horz" lIns="84406" tIns="42203" rIns="84406" bIns="42203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r>
              <a:rPr lang="en-US" sz="1846" b="1" i="1" spc="150" dirty="0" err="1">
                <a:solidFill>
                  <a:srgbClr val="228C8A"/>
                </a:solidFill>
                <a:latin typeface="Calibri Light" panose="020F0302020204030204" pitchFamily="34" charset="0"/>
              </a:rPr>
              <a:t>Rezultate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 </a:t>
            </a:r>
            <a:r>
              <a:rPr lang="it-IT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indicatori de calitate 20</a:t>
            </a:r>
            <a:r>
              <a:rPr lang="ro-RO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2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1: </a:t>
            </a:r>
          </a:p>
          <a:p>
            <a:pPr algn="ctr" defTabSz="844083">
              <a:lnSpc>
                <a:spcPct val="100000"/>
              </a:lnSpc>
            </a:pPr>
            <a:r>
              <a:rPr lang="en-US" sz="1846" b="1" i="1" spc="150" dirty="0" err="1">
                <a:solidFill>
                  <a:srgbClr val="228C8A"/>
                </a:solidFill>
                <a:latin typeface="Calibri Light" panose="020F0302020204030204" pitchFamily="34" charset="0"/>
              </a:rPr>
              <a:t>Clasa</a:t>
            </a:r>
            <a:r>
              <a:rPr lang="en-US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 C1. </a:t>
            </a:r>
            <a:r>
              <a:rPr lang="en-US" sz="1846" b="1" i="1" spc="150" dirty="0" err="1">
                <a:solidFill>
                  <a:srgbClr val="228C8A"/>
                </a:solidFill>
                <a:latin typeface="Calibri Light" panose="020F0302020204030204" pitchFamily="34" charset="0"/>
              </a:rPr>
              <a:t>predare</a:t>
            </a:r>
            <a:r>
              <a:rPr lang="ro-RO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-învățare (22% </a:t>
            </a:r>
            <a:r>
              <a:rPr lang="ro-RO" sz="1846" b="1" i="1" cap="none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din</a:t>
            </a:r>
            <a:r>
              <a:rPr lang="ro-RO" sz="1846" b="1" i="1" spc="150" dirty="0">
                <a:solidFill>
                  <a:srgbClr val="228C8A"/>
                </a:solidFill>
                <a:latin typeface="Calibri Light" panose="020F0302020204030204" pitchFamily="34" charset="0"/>
              </a:rPr>
              <a:t> fs)</a:t>
            </a:r>
            <a:endParaRPr lang="en-US" sz="1846" b="1" i="1" spc="150" dirty="0">
              <a:solidFill>
                <a:srgbClr val="228C8A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78" y="715250"/>
            <a:ext cx="8634046" cy="614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rv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erv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4752</TotalTime>
  <Words>1392</Words>
  <Application>Microsoft Office PowerPoint</Application>
  <PresentationFormat>On-screen Show (4:3)</PresentationFormat>
  <Paragraphs>295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Century Gothic</vt:lpstr>
      <vt:lpstr>Mangal</vt:lpstr>
      <vt:lpstr>Roboto</vt:lpstr>
      <vt:lpstr>Times New Roman</vt:lpstr>
      <vt:lpstr>Tw Cen MT</vt:lpstr>
      <vt:lpstr>Tw Cen MT Condensed</vt:lpstr>
      <vt:lpstr>Verdana</vt:lpstr>
      <vt:lpstr>Verdana</vt:lpstr>
      <vt:lpstr>Wingdings</vt:lpstr>
      <vt:lpstr>Wingdings 2</vt:lpstr>
      <vt:lpstr>Wingdings 3</vt:lpstr>
      <vt:lpstr>Verve</vt:lpstr>
      <vt:lpstr>1_Verve</vt:lpstr>
      <vt:lpstr>Integral</vt:lpstr>
      <vt:lpstr>PowerPoint Presentation</vt:lpstr>
      <vt:lpstr>PowerPoint Presentation</vt:lpstr>
      <vt:lpstr>Universitatea din Oradea   – Universitate antreprenorială –</vt:lpstr>
      <vt:lpstr>Strategia cercetării științifice 2020-2024</vt:lpstr>
      <vt:lpstr>Obiective</vt:lpstr>
      <vt:lpstr>Școli Doctorale - IOSUD</vt:lpstr>
      <vt:lpstr>Evoluția numărului de studenți doctoranzi (Figura 1) și a numărului de conducători de doctorat (Figura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Premierea rezultatelor de excelență în cercetarea științifică pentru perioada 2018-2022</vt:lpstr>
      <vt:lpstr>PowerPoint Presentation</vt:lpstr>
      <vt:lpstr>PowerPoint Presentation</vt:lpstr>
      <vt:lpstr>Reviste 2022</vt:lpstr>
      <vt:lpstr>Universitatea din Oradea  Laboratoarele în Baza de date europeană  EERIS </vt:lpstr>
      <vt:lpstr>PowerPoint Presentation</vt:lpstr>
      <vt:lpstr>Proiecte care implică Transferul tehnologic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BPPCDI</dc:title>
  <dc:creator>user</dc:creator>
  <cp:lastModifiedBy>Sanda Filip</cp:lastModifiedBy>
  <cp:revision>310</cp:revision>
  <cp:lastPrinted>2015-03-16T07:30:58Z</cp:lastPrinted>
  <dcterms:created xsi:type="dcterms:W3CDTF">2015-03-12T09:06:17Z</dcterms:created>
  <dcterms:modified xsi:type="dcterms:W3CDTF">2022-05-31T07:41:52Z</dcterms:modified>
</cp:coreProperties>
</file>